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67" r:id="rId3"/>
    <p:sldId id="257" r:id="rId4"/>
    <p:sldId id="258" r:id="rId5"/>
    <p:sldId id="259" r:id="rId6"/>
    <p:sldId id="260" r:id="rId7"/>
    <p:sldId id="261" r:id="rId8"/>
    <p:sldId id="262" r:id="rId9"/>
    <p:sldId id="263" r:id="rId10"/>
    <p:sldId id="264" r:id="rId11"/>
    <p:sldId id="265" r:id="rId12"/>
    <p:sldId id="266" r:id="rId13"/>
    <p:sldId id="270" r:id="rId14"/>
    <p:sldId id="286" r:id="rId15"/>
    <p:sldId id="269" r:id="rId16"/>
    <p:sldId id="268" r:id="rId17"/>
    <p:sldId id="271" r:id="rId18"/>
    <p:sldId id="272" r:id="rId19"/>
    <p:sldId id="273" r:id="rId20"/>
    <p:sldId id="274" r:id="rId21"/>
    <p:sldId id="275" r:id="rId22"/>
    <p:sldId id="276" r:id="rId23"/>
    <p:sldId id="277" r:id="rId24"/>
    <p:sldId id="278" r:id="rId25"/>
    <p:sldId id="279" r:id="rId26"/>
    <p:sldId id="280" r:id="rId27"/>
    <p:sldId id="281" r:id="rId28"/>
    <p:sldId id="283" r:id="rId29"/>
    <p:sldId id="282" r:id="rId30"/>
    <p:sldId id="285" r:id="rId31"/>
    <p:sldId id="284"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373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7" d="100"/>
          <a:sy n="87" d="100"/>
        </p:scale>
        <p:origin x="51"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7138B0-847C-48FB-A451-75832C9C1F5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5D5653C4-8C45-44FB-B633-D1B1C7F064CE}">
      <dgm:prSet phldrT="[Text]"/>
      <dgm:spPr/>
      <dgm:t>
        <a:bodyPr/>
        <a:lstStyle/>
        <a:p>
          <a:r>
            <a:rPr lang="en-GB" dirty="0"/>
            <a:t>Initial Deployment &amp; Siting</a:t>
          </a:r>
        </a:p>
      </dgm:t>
    </dgm:pt>
    <dgm:pt modelId="{246FDAE1-4FDC-4A19-91C9-EA9E4B77D0D4}" type="parTrans" cxnId="{00CC80FE-DEE5-4AFD-8ABA-60010C15DE26}">
      <dgm:prSet/>
      <dgm:spPr/>
      <dgm:t>
        <a:bodyPr/>
        <a:lstStyle/>
        <a:p>
          <a:endParaRPr lang="en-GB"/>
        </a:p>
      </dgm:t>
    </dgm:pt>
    <dgm:pt modelId="{1AB5769A-2C74-49FF-9B0D-C87B7B4DD629}" type="sibTrans" cxnId="{00CC80FE-DEE5-4AFD-8ABA-60010C15DE26}">
      <dgm:prSet/>
      <dgm:spPr/>
      <dgm:t>
        <a:bodyPr/>
        <a:lstStyle/>
        <a:p>
          <a:endParaRPr lang="en-GB"/>
        </a:p>
      </dgm:t>
    </dgm:pt>
    <dgm:pt modelId="{F7045A17-20DD-44D1-AB4B-77A1094BA812}">
      <dgm:prSet phldrT="[Text]"/>
      <dgm:spPr/>
      <dgm:t>
        <a:bodyPr/>
        <a:lstStyle/>
        <a:p>
          <a:r>
            <a:rPr lang="en-GB" dirty="0"/>
            <a:t>All troops brought onto the battlefield</a:t>
          </a:r>
        </a:p>
      </dgm:t>
    </dgm:pt>
    <dgm:pt modelId="{3F00359F-DBF9-4B28-BAE1-ADAA3693AABD}" type="parTrans" cxnId="{AC63E836-8BDE-4BD3-9280-7166A86D6744}">
      <dgm:prSet/>
      <dgm:spPr/>
      <dgm:t>
        <a:bodyPr/>
        <a:lstStyle/>
        <a:p>
          <a:endParaRPr lang="en-GB"/>
        </a:p>
      </dgm:t>
    </dgm:pt>
    <dgm:pt modelId="{E078914E-713C-4155-897D-D8940D955F59}" type="sibTrans" cxnId="{AC63E836-8BDE-4BD3-9280-7166A86D6744}">
      <dgm:prSet/>
      <dgm:spPr/>
      <dgm:t>
        <a:bodyPr/>
        <a:lstStyle/>
        <a:p>
          <a:endParaRPr lang="en-GB"/>
        </a:p>
      </dgm:t>
    </dgm:pt>
    <dgm:pt modelId="{5C0D248B-7C4E-47D8-A354-892A14FA1959}">
      <dgm:prSet phldrT="[Text]"/>
      <dgm:spPr/>
      <dgm:t>
        <a:bodyPr/>
        <a:lstStyle/>
        <a:p>
          <a:r>
            <a:rPr lang="en-GB" dirty="0"/>
            <a:t>Disruption Battle</a:t>
          </a:r>
        </a:p>
      </dgm:t>
    </dgm:pt>
    <dgm:pt modelId="{5F5FBCA5-1104-4726-A3A8-426038BC9EDA}" type="parTrans" cxnId="{AEBD8FFF-E730-4930-B24E-2687E649E534}">
      <dgm:prSet/>
      <dgm:spPr/>
      <dgm:t>
        <a:bodyPr/>
        <a:lstStyle/>
        <a:p>
          <a:endParaRPr lang="en-GB"/>
        </a:p>
      </dgm:t>
    </dgm:pt>
    <dgm:pt modelId="{EB46996A-4C71-42D2-A07C-A7EE25F6F973}" type="sibTrans" cxnId="{AEBD8FFF-E730-4930-B24E-2687E649E534}">
      <dgm:prSet/>
      <dgm:spPr/>
      <dgm:t>
        <a:bodyPr/>
        <a:lstStyle/>
        <a:p>
          <a:endParaRPr lang="en-GB"/>
        </a:p>
      </dgm:t>
    </dgm:pt>
    <dgm:pt modelId="{686F75FA-7A40-4047-BB75-95BFB29F313B}">
      <dgm:prSet phldrT="[Text]"/>
      <dgm:spPr/>
      <dgm:t>
        <a:bodyPr/>
        <a:lstStyle/>
        <a:p>
          <a:r>
            <a:rPr lang="en-GB" dirty="0"/>
            <a:t>Recce withdraw in the face of the REFOR advance guard/recce elements</a:t>
          </a:r>
        </a:p>
      </dgm:t>
    </dgm:pt>
    <dgm:pt modelId="{17661970-7A2B-4D85-902C-6748E568904B}" type="parTrans" cxnId="{6259DAC2-4ADA-40CF-B553-1B03044942E9}">
      <dgm:prSet/>
      <dgm:spPr/>
      <dgm:t>
        <a:bodyPr/>
        <a:lstStyle/>
        <a:p>
          <a:endParaRPr lang="en-GB"/>
        </a:p>
      </dgm:t>
    </dgm:pt>
    <dgm:pt modelId="{C805642A-D959-4F79-87E8-021C1833120B}" type="sibTrans" cxnId="{6259DAC2-4ADA-40CF-B553-1B03044942E9}">
      <dgm:prSet/>
      <dgm:spPr/>
      <dgm:t>
        <a:bodyPr/>
        <a:lstStyle/>
        <a:p>
          <a:endParaRPr lang="en-GB"/>
        </a:p>
      </dgm:t>
    </dgm:pt>
    <dgm:pt modelId="{E8036F51-9690-43A8-A2FE-C5081AEB7A2B}">
      <dgm:prSet phldrT="[Text]"/>
      <dgm:spPr/>
      <dgm:t>
        <a:bodyPr/>
        <a:lstStyle/>
        <a:p>
          <a:r>
            <a:rPr lang="en-GB" dirty="0"/>
            <a:t>OCs conduct preliminary siting and BB CO</a:t>
          </a:r>
        </a:p>
      </dgm:t>
    </dgm:pt>
    <dgm:pt modelId="{0276E997-9552-4C21-AE09-88A9BF3707FE}" type="parTrans" cxnId="{32EADE39-6AB6-4835-9CEB-4B565BCCB198}">
      <dgm:prSet/>
      <dgm:spPr/>
      <dgm:t>
        <a:bodyPr/>
        <a:lstStyle/>
        <a:p>
          <a:endParaRPr lang="en-GB"/>
        </a:p>
      </dgm:t>
    </dgm:pt>
    <dgm:pt modelId="{93716C3B-F44C-4A03-9B9F-3F087D754204}" type="sibTrans" cxnId="{32EADE39-6AB6-4835-9CEB-4B565BCCB198}">
      <dgm:prSet/>
      <dgm:spPr/>
      <dgm:t>
        <a:bodyPr/>
        <a:lstStyle/>
        <a:p>
          <a:endParaRPr lang="en-GB"/>
        </a:p>
      </dgm:t>
    </dgm:pt>
    <dgm:pt modelId="{69E229B7-FE06-4089-9097-63D470586C2D}">
      <dgm:prSet phldrT="[Text]"/>
      <dgm:spPr/>
      <dgm:t>
        <a:bodyPr/>
        <a:lstStyle/>
        <a:p>
          <a:r>
            <a:rPr lang="en-GB" dirty="0"/>
            <a:t>Confirmation of STAP</a:t>
          </a:r>
        </a:p>
      </dgm:t>
    </dgm:pt>
    <dgm:pt modelId="{BE7EEF72-3F4C-4807-85FD-4F678C622D82}" type="parTrans" cxnId="{E250F905-578F-449C-AD89-53D9782B5C78}">
      <dgm:prSet/>
      <dgm:spPr/>
      <dgm:t>
        <a:bodyPr/>
        <a:lstStyle/>
        <a:p>
          <a:endParaRPr lang="en-GB"/>
        </a:p>
      </dgm:t>
    </dgm:pt>
    <dgm:pt modelId="{6D0EF666-76D5-43D1-BF53-482449BD2264}" type="sibTrans" cxnId="{E250F905-578F-449C-AD89-53D9782B5C78}">
      <dgm:prSet/>
      <dgm:spPr/>
      <dgm:t>
        <a:bodyPr/>
        <a:lstStyle/>
        <a:p>
          <a:endParaRPr lang="en-GB"/>
        </a:p>
      </dgm:t>
    </dgm:pt>
    <dgm:pt modelId="{316BE4AC-A38B-41BA-86D8-49D574729D2B}">
      <dgm:prSet/>
      <dgm:spPr/>
      <dgm:t>
        <a:bodyPr/>
        <a:lstStyle/>
        <a:p>
          <a:r>
            <a:rPr lang="en-GB" dirty="0"/>
            <a:t>B Coy Main Battle</a:t>
          </a:r>
        </a:p>
      </dgm:t>
    </dgm:pt>
    <dgm:pt modelId="{F625706B-4EB1-4A52-9713-F9058BFDAA9E}" type="parTrans" cxnId="{07B0A53A-6C90-4419-9DBE-20F089CBC549}">
      <dgm:prSet/>
      <dgm:spPr/>
      <dgm:t>
        <a:bodyPr/>
        <a:lstStyle/>
        <a:p>
          <a:endParaRPr lang="en-GB"/>
        </a:p>
      </dgm:t>
    </dgm:pt>
    <dgm:pt modelId="{051FA064-C905-4231-BE9F-48D1CFD8A1BA}" type="sibTrans" cxnId="{07B0A53A-6C90-4419-9DBE-20F089CBC549}">
      <dgm:prSet/>
      <dgm:spPr/>
      <dgm:t>
        <a:bodyPr/>
        <a:lstStyle/>
        <a:p>
          <a:endParaRPr lang="en-GB"/>
        </a:p>
      </dgm:t>
    </dgm:pt>
    <dgm:pt modelId="{E4FE81BE-154A-47F7-928C-645AC1FABD2C}">
      <dgm:prSet/>
      <dgm:spPr/>
      <dgm:t>
        <a:bodyPr/>
        <a:lstStyle/>
        <a:p>
          <a:r>
            <a:rPr lang="en-GB" dirty="0"/>
            <a:t>Fight in AA1 against REDFOR Coy </a:t>
          </a:r>
          <a:r>
            <a:rPr lang="en-GB" dirty="0" err="1"/>
            <a:t>Gp</a:t>
          </a:r>
          <a:endParaRPr lang="en-GB" dirty="0"/>
        </a:p>
      </dgm:t>
    </dgm:pt>
    <dgm:pt modelId="{4FB94263-4BAE-43F5-91F7-965AEDC944A4}" type="parTrans" cxnId="{20A6DA21-F35B-46D3-80FF-AACDE08153D1}">
      <dgm:prSet/>
      <dgm:spPr/>
      <dgm:t>
        <a:bodyPr/>
        <a:lstStyle/>
        <a:p>
          <a:endParaRPr lang="en-GB"/>
        </a:p>
      </dgm:t>
    </dgm:pt>
    <dgm:pt modelId="{492D3996-8166-4B6B-9CCB-1D854970487B}" type="sibTrans" cxnId="{20A6DA21-F35B-46D3-80FF-AACDE08153D1}">
      <dgm:prSet/>
      <dgm:spPr/>
      <dgm:t>
        <a:bodyPr/>
        <a:lstStyle/>
        <a:p>
          <a:endParaRPr lang="en-GB"/>
        </a:p>
      </dgm:t>
    </dgm:pt>
    <dgm:pt modelId="{8CA4ED77-667B-4874-9A6D-A34C5BC2A80A}">
      <dgm:prSet/>
      <dgm:spPr/>
      <dgm:t>
        <a:bodyPr/>
        <a:lstStyle/>
        <a:p>
          <a:r>
            <a:rPr lang="en-GB" dirty="0"/>
            <a:t>A Coy Main Battle</a:t>
          </a:r>
        </a:p>
      </dgm:t>
    </dgm:pt>
    <dgm:pt modelId="{C692AEA4-9533-40AF-8BD3-F7759B0BEB47}" type="parTrans" cxnId="{22FF0BA7-CAF5-4EF1-B977-F37F85FF92C1}">
      <dgm:prSet/>
      <dgm:spPr/>
      <dgm:t>
        <a:bodyPr/>
        <a:lstStyle/>
        <a:p>
          <a:endParaRPr lang="en-GB"/>
        </a:p>
      </dgm:t>
    </dgm:pt>
    <dgm:pt modelId="{78C89223-97B4-4855-B007-95297DF40DCE}" type="sibTrans" cxnId="{22FF0BA7-CAF5-4EF1-B977-F37F85FF92C1}">
      <dgm:prSet/>
      <dgm:spPr/>
      <dgm:t>
        <a:bodyPr/>
        <a:lstStyle/>
        <a:p>
          <a:endParaRPr lang="en-GB"/>
        </a:p>
      </dgm:t>
    </dgm:pt>
    <dgm:pt modelId="{B374C7FF-7018-48CF-8178-4CFCF0FCE660}">
      <dgm:prSet/>
      <dgm:spPr/>
      <dgm:t>
        <a:bodyPr/>
        <a:lstStyle/>
        <a:p>
          <a:r>
            <a:rPr lang="en-GB" dirty="0"/>
            <a:t>Fight in AA2 against REDFOR Coy </a:t>
          </a:r>
          <a:r>
            <a:rPr lang="en-GB" dirty="0" err="1"/>
            <a:t>Gp</a:t>
          </a:r>
          <a:r>
            <a:rPr lang="en-GB" dirty="0"/>
            <a:t> </a:t>
          </a:r>
        </a:p>
      </dgm:t>
    </dgm:pt>
    <dgm:pt modelId="{09AFA653-388C-4507-AF15-D082C07494DC}" type="parTrans" cxnId="{2CFF28C9-3EF8-4ECB-8801-DA2640DE021C}">
      <dgm:prSet/>
      <dgm:spPr/>
      <dgm:t>
        <a:bodyPr/>
        <a:lstStyle/>
        <a:p>
          <a:endParaRPr lang="en-GB"/>
        </a:p>
      </dgm:t>
    </dgm:pt>
    <dgm:pt modelId="{0343422E-F22B-4BE6-B810-3E58ED1D1A9B}" type="sibTrans" cxnId="{2CFF28C9-3EF8-4ECB-8801-DA2640DE021C}">
      <dgm:prSet/>
      <dgm:spPr/>
      <dgm:t>
        <a:bodyPr/>
        <a:lstStyle/>
        <a:p>
          <a:endParaRPr lang="en-GB"/>
        </a:p>
      </dgm:t>
    </dgm:pt>
    <dgm:pt modelId="{F76507C3-5E26-431D-A7B7-72BC46FD2681}">
      <dgm:prSet/>
      <dgm:spPr/>
      <dgm:t>
        <a:bodyPr/>
        <a:lstStyle/>
        <a:p>
          <a:r>
            <a:rPr lang="en-GB" dirty="0"/>
            <a:t>Flank Attack</a:t>
          </a:r>
        </a:p>
      </dgm:t>
    </dgm:pt>
    <dgm:pt modelId="{3A0410FA-ACBE-4F14-9A9D-7A7125CAE9BE}" type="parTrans" cxnId="{3BCE2822-9936-47BF-BC1D-4DF3649D3D58}">
      <dgm:prSet/>
      <dgm:spPr/>
      <dgm:t>
        <a:bodyPr/>
        <a:lstStyle/>
        <a:p>
          <a:endParaRPr lang="en-GB"/>
        </a:p>
      </dgm:t>
    </dgm:pt>
    <dgm:pt modelId="{B078A06B-D0FD-495F-BA47-1E55DAC4F984}" type="sibTrans" cxnId="{3BCE2822-9936-47BF-BC1D-4DF3649D3D58}">
      <dgm:prSet/>
      <dgm:spPr/>
      <dgm:t>
        <a:bodyPr/>
        <a:lstStyle/>
        <a:p>
          <a:endParaRPr lang="en-GB"/>
        </a:p>
      </dgm:t>
    </dgm:pt>
    <dgm:pt modelId="{FAD6BB2E-9551-44E3-9E60-1AA859207A8C}">
      <dgm:prSet/>
      <dgm:spPr/>
      <dgm:t>
        <a:bodyPr/>
        <a:lstStyle/>
        <a:p>
          <a:r>
            <a:rPr lang="en-GB" dirty="0"/>
            <a:t>REDFOR use AA3 to enter BG rear area – triggering a meeting engagement with C Coy</a:t>
          </a:r>
        </a:p>
      </dgm:t>
    </dgm:pt>
    <dgm:pt modelId="{794621F2-A582-413D-AF62-208DDB61F28E}" type="parTrans" cxnId="{057B96CA-02A6-474C-9930-FCBFC60ADCE9}">
      <dgm:prSet/>
      <dgm:spPr/>
      <dgm:t>
        <a:bodyPr/>
        <a:lstStyle/>
        <a:p>
          <a:endParaRPr lang="en-GB"/>
        </a:p>
      </dgm:t>
    </dgm:pt>
    <dgm:pt modelId="{7421CA5C-EFE2-444B-8ED5-048451E7139C}" type="sibTrans" cxnId="{057B96CA-02A6-474C-9930-FCBFC60ADCE9}">
      <dgm:prSet/>
      <dgm:spPr/>
      <dgm:t>
        <a:bodyPr/>
        <a:lstStyle/>
        <a:p>
          <a:endParaRPr lang="en-GB"/>
        </a:p>
      </dgm:t>
    </dgm:pt>
    <dgm:pt modelId="{E8D27699-BC4C-4E19-AF43-D349A5D8B374}">
      <dgm:prSet/>
      <dgm:spPr/>
      <dgm:t>
        <a:bodyPr/>
        <a:lstStyle/>
        <a:p>
          <a:r>
            <a:rPr lang="en-GB" dirty="0"/>
            <a:t>Recce FLET &amp; planning</a:t>
          </a:r>
        </a:p>
      </dgm:t>
    </dgm:pt>
    <dgm:pt modelId="{D0A80573-8FA0-48EA-A46E-A6596AAC4430}" type="parTrans" cxnId="{186CCB3E-6BCC-4C5B-B6DF-6EE59DCBBE0D}">
      <dgm:prSet/>
      <dgm:spPr/>
      <dgm:t>
        <a:bodyPr/>
        <a:lstStyle/>
        <a:p>
          <a:endParaRPr lang="en-GB"/>
        </a:p>
      </dgm:t>
    </dgm:pt>
    <dgm:pt modelId="{CB3E0EB0-143A-412A-8E3F-84168B2D0233}" type="sibTrans" cxnId="{186CCB3E-6BCC-4C5B-B6DF-6EE59DCBBE0D}">
      <dgm:prSet/>
      <dgm:spPr/>
      <dgm:t>
        <a:bodyPr/>
        <a:lstStyle/>
        <a:p>
          <a:endParaRPr lang="en-GB"/>
        </a:p>
      </dgm:t>
    </dgm:pt>
    <dgm:pt modelId="{902825D8-E496-45E7-83DD-06CF476DA5C7}">
      <dgm:prSet/>
      <dgm:spPr/>
      <dgm:t>
        <a:bodyPr/>
        <a:lstStyle/>
        <a:p>
          <a:r>
            <a:rPr lang="en-GB" dirty="0"/>
            <a:t>Following REDFOR withdrawal BG recce’s three enemy positions</a:t>
          </a:r>
        </a:p>
      </dgm:t>
    </dgm:pt>
    <dgm:pt modelId="{77BB5345-6875-446D-80DB-69D791BD0891}" type="parTrans" cxnId="{69858E81-8DC6-444F-85EC-DBB27798482F}">
      <dgm:prSet/>
      <dgm:spPr/>
      <dgm:t>
        <a:bodyPr/>
        <a:lstStyle/>
        <a:p>
          <a:endParaRPr lang="en-GB"/>
        </a:p>
      </dgm:t>
    </dgm:pt>
    <dgm:pt modelId="{918EC6CD-0797-4943-BC27-3950F9FF446D}" type="sibTrans" cxnId="{69858E81-8DC6-444F-85EC-DBB27798482F}">
      <dgm:prSet/>
      <dgm:spPr/>
      <dgm:t>
        <a:bodyPr/>
        <a:lstStyle/>
        <a:p>
          <a:endParaRPr lang="en-GB"/>
        </a:p>
      </dgm:t>
    </dgm:pt>
    <dgm:pt modelId="{39F6534C-A542-4FB8-90E2-E9E8D0F0A7C6}">
      <dgm:prSet/>
      <dgm:spPr/>
      <dgm:t>
        <a:bodyPr/>
        <a:lstStyle/>
        <a:p>
          <a:r>
            <a:rPr lang="en-GB" dirty="0"/>
            <a:t>Each Coy has an objective to conduct a hasty plan of attack</a:t>
          </a:r>
        </a:p>
      </dgm:t>
    </dgm:pt>
    <dgm:pt modelId="{1A181099-6574-4CD3-A243-48620D5DB418}" type="parTrans" cxnId="{0C4DD5E4-1200-4BE1-99FE-D4253DBC6D57}">
      <dgm:prSet/>
      <dgm:spPr/>
      <dgm:t>
        <a:bodyPr/>
        <a:lstStyle/>
        <a:p>
          <a:endParaRPr lang="en-GB"/>
        </a:p>
      </dgm:t>
    </dgm:pt>
    <dgm:pt modelId="{AF05CAF3-CC12-4C70-B15D-EB3F5719A80F}" type="sibTrans" cxnId="{0C4DD5E4-1200-4BE1-99FE-D4253DBC6D57}">
      <dgm:prSet/>
      <dgm:spPr/>
      <dgm:t>
        <a:bodyPr/>
        <a:lstStyle/>
        <a:p>
          <a:endParaRPr lang="en-GB"/>
        </a:p>
      </dgm:t>
    </dgm:pt>
    <dgm:pt modelId="{3A70E0CE-87E4-4620-81D7-B1507E759538}">
      <dgm:prSet/>
      <dgm:spPr/>
      <dgm:t>
        <a:bodyPr/>
        <a:lstStyle/>
        <a:p>
          <a:r>
            <a:rPr lang="en-GB" dirty="0"/>
            <a:t>Final Coy Attacks</a:t>
          </a:r>
        </a:p>
      </dgm:t>
    </dgm:pt>
    <dgm:pt modelId="{C8B4E8F6-6429-4792-9B29-F370E9AA883B}" type="parTrans" cxnId="{76C82777-E607-4142-B345-E7F7BB1CB0E8}">
      <dgm:prSet/>
      <dgm:spPr/>
      <dgm:t>
        <a:bodyPr/>
        <a:lstStyle/>
        <a:p>
          <a:endParaRPr lang="en-GB"/>
        </a:p>
      </dgm:t>
    </dgm:pt>
    <dgm:pt modelId="{AD41C860-DCD8-429F-8FF6-196602BF4B99}" type="sibTrans" cxnId="{76C82777-E607-4142-B345-E7F7BB1CB0E8}">
      <dgm:prSet/>
      <dgm:spPr/>
      <dgm:t>
        <a:bodyPr/>
        <a:lstStyle/>
        <a:p>
          <a:endParaRPr lang="en-GB"/>
        </a:p>
      </dgm:t>
    </dgm:pt>
    <dgm:pt modelId="{4928EB0F-14A8-474A-9708-2DF2A6169143}">
      <dgm:prSet/>
      <dgm:spPr/>
      <dgm:t>
        <a:bodyPr/>
        <a:lstStyle/>
        <a:p>
          <a:r>
            <a:rPr lang="en-GB" dirty="0"/>
            <a:t>Two simultaneous and one sequential Coy attack ends the battle</a:t>
          </a:r>
        </a:p>
      </dgm:t>
    </dgm:pt>
    <dgm:pt modelId="{8409A47F-7CB4-49F1-8C8D-8384C02734C7}" type="parTrans" cxnId="{E9BAA100-A946-4B83-84A8-AE16E2CD07DC}">
      <dgm:prSet/>
      <dgm:spPr/>
      <dgm:t>
        <a:bodyPr/>
        <a:lstStyle/>
        <a:p>
          <a:endParaRPr lang="en-GB"/>
        </a:p>
      </dgm:t>
    </dgm:pt>
    <dgm:pt modelId="{D2C0A9BA-7D6C-42DB-ADC6-2819194DF3C9}" type="sibTrans" cxnId="{E9BAA100-A946-4B83-84A8-AE16E2CD07DC}">
      <dgm:prSet/>
      <dgm:spPr/>
      <dgm:t>
        <a:bodyPr/>
        <a:lstStyle/>
        <a:p>
          <a:endParaRPr lang="en-GB"/>
        </a:p>
      </dgm:t>
    </dgm:pt>
    <dgm:pt modelId="{DA1D67ED-F7E5-45CD-98F3-7941D26DD92A}" type="pres">
      <dgm:prSet presAssocID="{277138B0-847C-48FB-A451-75832C9C1F52}" presName="linear" presStyleCnt="0">
        <dgm:presLayoutVars>
          <dgm:animLvl val="lvl"/>
          <dgm:resizeHandles val="exact"/>
        </dgm:presLayoutVars>
      </dgm:prSet>
      <dgm:spPr/>
    </dgm:pt>
    <dgm:pt modelId="{B1133B63-0DB1-4BC9-B86B-D3B6F6A09324}" type="pres">
      <dgm:prSet presAssocID="{5D5653C4-8C45-44FB-B633-D1B1C7F064CE}" presName="parentText" presStyleLbl="node1" presStyleIdx="0" presStyleCnt="7">
        <dgm:presLayoutVars>
          <dgm:chMax val="0"/>
          <dgm:bulletEnabled val="1"/>
        </dgm:presLayoutVars>
      </dgm:prSet>
      <dgm:spPr/>
    </dgm:pt>
    <dgm:pt modelId="{40634CC1-09A1-4083-8077-D59C7A6D7B50}" type="pres">
      <dgm:prSet presAssocID="{5D5653C4-8C45-44FB-B633-D1B1C7F064CE}" presName="childText" presStyleLbl="revTx" presStyleIdx="0" presStyleCnt="7">
        <dgm:presLayoutVars>
          <dgm:bulletEnabled val="1"/>
        </dgm:presLayoutVars>
      </dgm:prSet>
      <dgm:spPr/>
    </dgm:pt>
    <dgm:pt modelId="{4800E86D-F687-4AA2-AAEC-93FEF6552219}" type="pres">
      <dgm:prSet presAssocID="{5C0D248B-7C4E-47D8-A354-892A14FA1959}" presName="parentText" presStyleLbl="node1" presStyleIdx="1" presStyleCnt="7">
        <dgm:presLayoutVars>
          <dgm:chMax val="0"/>
          <dgm:bulletEnabled val="1"/>
        </dgm:presLayoutVars>
      </dgm:prSet>
      <dgm:spPr/>
    </dgm:pt>
    <dgm:pt modelId="{47118093-1939-4086-BE9F-A40BBF627964}" type="pres">
      <dgm:prSet presAssocID="{5C0D248B-7C4E-47D8-A354-892A14FA1959}" presName="childText" presStyleLbl="revTx" presStyleIdx="1" presStyleCnt="7">
        <dgm:presLayoutVars>
          <dgm:bulletEnabled val="1"/>
        </dgm:presLayoutVars>
      </dgm:prSet>
      <dgm:spPr/>
    </dgm:pt>
    <dgm:pt modelId="{73C1DB31-4C32-488F-BCFC-F290BA08893E}" type="pres">
      <dgm:prSet presAssocID="{316BE4AC-A38B-41BA-86D8-49D574729D2B}" presName="parentText" presStyleLbl="node1" presStyleIdx="2" presStyleCnt="7">
        <dgm:presLayoutVars>
          <dgm:chMax val="0"/>
          <dgm:bulletEnabled val="1"/>
        </dgm:presLayoutVars>
      </dgm:prSet>
      <dgm:spPr/>
    </dgm:pt>
    <dgm:pt modelId="{8B4B328D-9A09-41D6-9B4E-D4CB9E909DD1}" type="pres">
      <dgm:prSet presAssocID="{316BE4AC-A38B-41BA-86D8-49D574729D2B}" presName="childText" presStyleLbl="revTx" presStyleIdx="2" presStyleCnt="7">
        <dgm:presLayoutVars>
          <dgm:bulletEnabled val="1"/>
        </dgm:presLayoutVars>
      </dgm:prSet>
      <dgm:spPr/>
    </dgm:pt>
    <dgm:pt modelId="{67DE43B8-1574-4ED7-B6AD-183AAD7EC318}" type="pres">
      <dgm:prSet presAssocID="{8CA4ED77-667B-4874-9A6D-A34C5BC2A80A}" presName="parentText" presStyleLbl="node1" presStyleIdx="3" presStyleCnt="7">
        <dgm:presLayoutVars>
          <dgm:chMax val="0"/>
          <dgm:bulletEnabled val="1"/>
        </dgm:presLayoutVars>
      </dgm:prSet>
      <dgm:spPr/>
    </dgm:pt>
    <dgm:pt modelId="{78E1D7C9-399B-4FF3-946F-3A279C5EBA0F}" type="pres">
      <dgm:prSet presAssocID="{8CA4ED77-667B-4874-9A6D-A34C5BC2A80A}" presName="childText" presStyleLbl="revTx" presStyleIdx="3" presStyleCnt="7">
        <dgm:presLayoutVars>
          <dgm:bulletEnabled val="1"/>
        </dgm:presLayoutVars>
      </dgm:prSet>
      <dgm:spPr/>
    </dgm:pt>
    <dgm:pt modelId="{C1177E01-558F-4725-980F-CFBCD88B4230}" type="pres">
      <dgm:prSet presAssocID="{F76507C3-5E26-431D-A7B7-72BC46FD2681}" presName="parentText" presStyleLbl="node1" presStyleIdx="4" presStyleCnt="7">
        <dgm:presLayoutVars>
          <dgm:chMax val="0"/>
          <dgm:bulletEnabled val="1"/>
        </dgm:presLayoutVars>
      </dgm:prSet>
      <dgm:spPr/>
    </dgm:pt>
    <dgm:pt modelId="{C35B516D-1371-4A4B-9307-A1C519F2791B}" type="pres">
      <dgm:prSet presAssocID="{F76507C3-5E26-431D-A7B7-72BC46FD2681}" presName="childText" presStyleLbl="revTx" presStyleIdx="4" presStyleCnt="7">
        <dgm:presLayoutVars>
          <dgm:bulletEnabled val="1"/>
        </dgm:presLayoutVars>
      </dgm:prSet>
      <dgm:spPr/>
    </dgm:pt>
    <dgm:pt modelId="{8693DC46-0EC4-4EB2-B027-F2AA3B31452E}" type="pres">
      <dgm:prSet presAssocID="{E8D27699-BC4C-4E19-AF43-D349A5D8B374}" presName="parentText" presStyleLbl="node1" presStyleIdx="5" presStyleCnt="7">
        <dgm:presLayoutVars>
          <dgm:chMax val="0"/>
          <dgm:bulletEnabled val="1"/>
        </dgm:presLayoutVars>
      </dgm:prSet>
      <dgm:spPr/>
    </dgm:pt>
    <dgm:pt modelId="{F85C9BDA-1668-4D2F-968C-B2CBB9D652D2}" type="pres">
      <dgm:prSet presAssocID="{E8D27699-BC4C-4E19-AF43-D349A5D8B374}" presName="childText" presStyleLbl="revTx" presStyleIdx="5" presStyleCnt="7">
        <dgm:presLayoutVars>
          <dgm:bulletEnabled val="1"/>
        </dgm:presLayoutVars>
      </dgm:prSet>
      <dgm:spPr/>
    </dgm:pt>
    <dgm:pt modelId="{AFF38D1C-DF52-4BED-9FDF-277F1A8F023E}" type="pres">
      <dgm:prSet presAssocID="{3A70E0CE-87E4-4620-81D7-B1507E759538}" presName="parentText" presStyleLbl="node1" presStyleIdx="6" presStyleCnt="7">
        <dgm:presLayoutVars>
          <dgm:chMax val="0"/>
          <dgm:bulletEnabled val="1"/>
        </dgm:presLayoutVars>
      </dgm:prSet>
      <dgm:spPr/>
    </dgm:pt>
    <dgm:pt modelId="{E842424D-0238-4CE4-8FE1-B678F9779DF1}" type="pres">
      <dgm:prSet presAssocID="{3A70E0CE-87E4-4620-81D7-B1507E759538}" presName="childText" presStyleLbl="revTx" presStyleIdx="6" presStyleCnt="7">
        <dgm:presLayoutVars>
          <dgm:bulletEnabled val="1"/>
        </dgm:presLayoutVars>
      </dgm:prSet>
      <dgm:spPr/>
    </dgm:pt>
  </dgm:ptLst>
  <dgm:cxnLst>
    <dgm:cxn modelId="{E9BAA100-A946-4B83-84A8-AE16E2CD07DC}" srcId="{3A70E0CE-87E4-4620-81D7-B1507E759538}" destId="{4928EB0F-14A8-474A-9708-2DF2A6169143}" srcOrd="0" destOrd="0" parTransId="{8409A47F-7CB4-49F1-8C8D-8384C02734C7}" sibTransId="{D2C0A9BA-7D6C-42DB-ADC6-2819194DF3C9}"/>
    <dgm:cxn modelId="{E250F905-578F-449C-AD89-53D9782B5C78}" srcId="{5D5653C4-8C45-44FB-B633-D1B1C7F064CE}" destId="{69E229B7-FE06-4089-9097-63D470586C2D}" srcOrd="2" destOrd="0" parTransId="{BE7EEF72-3F4C-4807-85FD-4F678C622D82}" sibTransId="{6D0EF666-76D5-43D1-BF53-482449BD2264}"/>
    <dgm:cxn modelId="{307A0415-BAE0-4AA7-BE49-090E53C35920}" type="presOf" srcId="{F76507C3-5E26-431D-A7B7-72BC46FD2681}" destId="{C1177E01-558F-4725-980F-CFBCD88B4230}" srcOrd="0" destOrd="0" presId="urn:microsoft.com/office/officeart/2005/8/layout/vList2"/>
    <dgm:cxn modelId="{AFE6E619-64B1-44F6-B571-58C0BEFCDB84}" type="presOf" srcId="{E4FE81BE-154A-47F7-928C-645AC1FABD2C}" destId="{8B4B328D-9A09-41D6-9B4E-D4CB9E909DD1}" srcOrd="0" destOrd="0" presId="urn:microsoft.com/office/officeart/2005/8/layout/vList2"/>
    <dgm:cxn modelId="{BF33331D-72EF-438C-8F37-3B31882552F1}" type="presOf" srcId="{316BE4AC-A38B-41BA-86D8-49D574729D2B}" destId="{73C1DB31-4C32-488F-BCFC-F290BA08893E}" srcOrd="0" destOrd="0" presId="urn:microsoft.com/office/officeart/2005/8/layout/vList2"/>
    <dgm:cxn modelId="{6E025C1F-C5BC-41E1-BDBC-DECCBFF409EE}" type="presOf" srcId="{F7045A17-20DD-44D1-AB4B-77A1094BA812}" destId="{40634CC1-09A1-4083-8077-D59C7A6D7B50}" srcOrd="0" destOrd="0" presId="urn:microsoft.com/office/officeart/2005/8/layout/vList2"/>
    <dgm:cxn modelId="{20A6DA21-F35B-46D3-80FF-AACDE08153D1}" srcId="{316BE4AC-A38B-41BA-86D8-49D574729D2B}" destId="{E4FE81BE-154A-47F7-928C-645AC1FABD2C}" srcOrd="0" destOrd="0" parTransId="{4FB94263-4BAE-43F5-91F7-965AEDC944A4}" sibTransId="{492D3996-8166-4B6B-9CCB-1D854970487B}"/>
    <dgm:cxn modelId="{3BCE2822-9936-47BF-BC1D-4DF3649D3D58}" srcId="{277138B0-847C-48FB-A451-75832C9C1F52}" destId="{F76507C3-5E26-431D-A7B7-72BC46FD2681}" srcOrd="4" destOrd="0" parTransId="{3A0410FA-ACBE-4F14-9A9D-7A7125CAE9BE}" sibTransId="{B078A06B-D0FD-495F-BA47-1E55DAC4F984}"/>
    <dgm:cxn modelId="{E4E34422-9C15-4714-8E19-666616926E81}" type="presOf" srcId="{B374C7FF-7018-48CF-8178-4CFCF0FCE660}" destId="{78E1D7C9-399B-4FF3-946F-3A279C5EBA0F}" srcOrd="0" destOrd="0" presId="urn:microsoft.com/office/officeart/2005/8/layout/vList2"/>
    <dgm:cxn modelId="{AC63E836-8BDE-4BD3-9280-7166A86D6744}" srcId="{5D5653C4-8C45-44FB-B633-D1B1C7F064CE}" destId="{F7045A17-20DD-44D1-AB4B-77A1094BA812}" srcOrd="0" destOrd="0" parTransId="{3F00359F-DBF9-4B28-BAE1-ADAA3693AABD}" sibTransId="{E078914E-713C-4155-897D-D8940D955F59}"/>
    <dgm:cxn modelId="{32EADE39-6AB6-4835-9CEB-4B565BCCB198}" srcId="{5D5653C4-8C45-44FB-B633-D1B1C7F064CE}" destId="{E8036F51-9690-43A8-A2FE-C5081AEB7A2B}" srcOrd="1" destOrd="0" parTransId="{0276E997-9552-4C21-AE09-88A9BF3707FE}" sibTransId="{93716C3B-F44C-4A03-9B9F-3F087D754204}"/>
    <dgm:cxn modelId="{07B0A53A-6C90-4419-9DBE-20F089CBC549}" srcId="{277138B0-847C-48FB-A451-75832C9C1F52}" destId="{316BE4AC-A38B-41BA-86D8-49D574729D2B}" srcOrd="2" destOrd="0" parTransId="{F625706B-4EB1-4A52-9713-F9058BFDAA9E}" sibTransId="{051FA064-C905-4231-BE9F-48D1CFD8A1BA}"/>
    <dgm:cxn modelId="{186CCB3E-6BCC-4C5B-B6DF-6EE59DCBBE0D}" srcId="{277138B0-847C-48FB-A451-75832C9C1F52}" destId="{E8D27699-BC4C-4E19-AF43-D349A5D8B374}" srcOrd="5" destOrd="0" parTransId="{D0A80573-8FA0-48EA-A46E-A6596AAC4430}" sibTransId="{CB3E0EB0-143A-412A-8E3F-84168B2D0233}"/>
    <dgm:cxn modelId="{DF3F6A65-A125-408A-AED5-62C35C71E0EB}" type="presOf" srcId="{5D5653C4-8C45-44FB-B633-D1B1C7F064CE}" destId="{B1133B63-0DB1-4BC9-B86B-D3B6F6A09324}" srcOrd="0" destOrd="0" presId="urn:microsoft.com/office/officeart/2005/8/layout/vList2"/>
    <dgm:cxn modelId="{3F77F765-509B-4F5B-8998-79621A47D122}" type="presOf" srcId="{E8036F51-9690-43A8-A2FE-C5081AEB7A2B}" destId="{40634CC1-09A1-4083-8077-D59C7A6D7B50}" srcOrd="0" destOrd="1" presId="urn:microsoft.com/office/officeart/2005/8/layout/vList2"/>
    <dgm:cxn modelId="{5C014667-4356-45DB-89AB-24FB199B407E}" type="presOf" srcId="{4928EB0F-14A8-474A-9708-2DF2A6169143}" destId="{E842424D-0238-4CE4-8FE1-B678F9779DF1}" srcOrd="0" destOrd="0" presId="urn:microsoft.com/office/officeart/2005/8/layout/vList2"/>
    <dgm:cxn modelId="{98BBA167-B29E-4CD6-8B31-477D25350FD6}" type="presOf" srcId="{E8D27699-BC4C-4E19-AF43-D349A5D8B374}" destId="{8693DC46-0EC4-4EB2-B027-F2AA3B31452E}" srcOrd="0" destOrd="0" presId="urn:microsoft.com/office/officeart/2005/8/layout/vList2"/>
    <dgm:cxn modelId="{044CBA70-5F43-44BF-B4DA-8F2D05170E50}" type="presOf" srcId="{277138B0-847C-48FB-A451-75832C9C1F52}" destId="{DA1D67ED-F7E5-45CD-98F3-7941D26DD92A}" srcOrd="0" destOrd="0" presId="urn:microsoft.com/office/officeart/2005/8/layout/vList2"/>
    <dgm:cxn modelId="{D9359452-B83A-40B0-B58D-7979E3A11778}" type="presOf" srcId="{5C0D248B-7C4E-47D8-A354-892A14FA1959}" destId="{4800E86D-F687-4AA2-AAEC-93FEF6552219}" srcOrd="0" destOrd="0" presId="urn:microsoft.com/office/officeart/2005/8/layout/vList2"/>
    <dgm:cxn modelId="{DBCA4053-003C-4549-A647-29C83CAEE5B6}" type="presOf" srcId="{3A70E0CE-87E4-4620-81D7-B1507E759538}" destId="{AFF38D1C-DF52-4BED-9FDF-277F1A8F023E}" srcOrd="0" destOrd="0" presId="urn:microsoft.com/office/officeart/2005/8/layout/vList2"/>
    <dgm:cxn modelId="{76C82777-E607-4142-B345-E7F7BB1CB0E8}" srcId="{277138B0-847C-48FB-A451-75832C9C1F52}" destId="{3A70E0CE-87E4-4620-81D7-B1507E759538}" srcOrd="6" destOrd="0" parTransId="{C8B4E8F6-6429-4792-9B29-F370E9AA883B}" sibTransId="{AD41C860-DCD8-429F-8FF6-196602BF4B99}"/>
    <dgm:cxn modelId="{69858E81-8DC6-444F-85EC-DBB27798482F}" srcId="{E8D27699-BC4C-4E19-AF43-D349A5D8B374}" destId="{902825D8-E496-45E7-83DD-06CF476DA5C7}" srcOrd="0" destOrd="0" parTransId="{77BB5345-6875-446D-80DB-69D791BD0891}" sibTransId="{918EC6CD-0797-4943-BC27-3950F9FF446D}"/>
    <dgm:cxn modelId="{8A5B2286-919E-4263-A839-70550349BB40}" type="presOf" srcId="{69E229B7-FE06-4089-9097-63D470586C2D}" destId="{40634CC1-09A1-4083-8077-D59C7A6D7B50}" srcOrd="0" destOrd="2" presId="urn:microsoft.com/office/officeart/2005/8/layout/vList2"/>
    <dgm:cxn modelId="{0760C294-91AF-4E0B-9CB0-071B105A343B}" type="presOf" srcId="{8CA4ED77-667B-4874-9A6D-A34C5BC2A80A}" destId="{67DE43B8-1574-4ED7-B6AD-183AAD7EC318}" srcOrd="0" destOrd="0" presId="urn:microsoft.com/office/officeart/2005/8/layout/vList2"/>
    <dgm:cxn modelId="{E621EB96-4037-48E2-A7B8-79EC42C9D896}" type="presOf" srcId="{686F75FA-7A40-4047-BB75-95BFB29F313B}" destId="{47118093-1939-4086-BE9F-A40BBF627964}" srcOrd="0" destOrd="0" presId="urn:microsoft.com/office/officeart/2005/8/layout/vList2"/>
    <dgm:cxn modelId="{22FF0BA7-CAF5-4EF1-B977-F37F85FF92C1}" srcId="{277138B0-847C-48FB-A451-75832C9C1F52}" destId="{8CA4ED77-667B-4874-9A6D-A34C5BC2A80A}" srcOrd="3" destOrd="0" parTransId="{C692AEA4-9533-40AF-8BD3-F7759B0BEB47}" sibTransId="{78C89223-97B4-4855-B007-95297DF40DCE}"/>
    <dgm:cxn modelId="{6259DAC2-4ADA-40CF-B553-1B03044942E9}" srcId="{5C0D248B-7C4E-47D8-A354-892A14FA1959}" destId="{686F75FA-7A40-4047-BB75-95BFB29F313B}" srcOrd="0" destOrd="0" parTransId="{17661970-7A2B-4D85-902C-6748E568904B}" sibTransId="{C805642A-D959-4F79-87E8-021C1833120B}"/>
    <dgm:cxn modelId="{2CFF28C9-3EF8-4ECB-8801-DA2640DE021C}" srcId="{8CA4ED77-667B-4874-9A6D-A34C5BC2A80A}" destId="{B374C7FF-7018-48CF-8178-4CFCF0FCE660}" srcOrd="0" destOrd="0" parTransId="{09AFA653-388C-4507-AF15-D082C07494DC}" sibTransId="{0343422E-F22B-4BE6-B810-3E58ED1D1A9B}"/>
    <dgm:cxn modelId="{057B96CA-02A6-474C-9930-FCBFC60ADCE9}" srcId="{F76507C3-5E26-431D-A7B7-72BC46FD2681}" destId="{FAD6BB2E-9551-44E3-9E60-1AA859207A8C}" srcOrd="0" destOrd="0" parTransId="{794621F2-A582-413D-AF62-208DDB61F28E}" sibTransId="{7421CA5C-EFE2-444B-8ED5-048451E7139C}"/>
    <dgm:cxn modelId="{64AB71CC-FDBB-4652-9A67-EF1A51596CE2}" type="presOf" srcId="{39F6534C-A542-4FB8-90E2-E9E8D0F0A7C6}" destId="{F85C9BDA-1668-4D2F-968C-B2CBB9D652D2}" srcOrd="0" destOrd="1" presId="urn:microsoft.com/office/officeart/2005/8/layout/vList2"/>
    <dgm:cxn modelId="{F2E6F6CC-8136-4E69-8D2C-B29E20BA1B4F}" type="presOf" srcId="{902825D8-E496-45E7-83DD-06CF476DA5C7}" destId="{F85C9BDA-1668-4D2F-968C-B2CBB9D652D2}" srcOrd="0" destOrd="0" presId="urn:microsoft.com/office/officeart/2005/8/layout/vList2"/>
    <dgm:cxn modelId="{0C4DD5E4-1200-4BE1-99FE-D4253DBC6D57}" srcId="{E8D27699-BC4C-4E19-AF43-D349A5D8B374}" destId="{39F6534C-A542-4FB8-90E2-E9E8D0F0A7C6}" srcOrd="1" destOrd="0" parTransId="{1A181099-6574-4CD3-A243-48620D5DB418}" sibTransId="{AF05CAF3-CC12-4C70-B15D-EB3F5719A80F}"/>
    <dgm:cxn modelId="{3BCB26F3-CB4F-48F2-8B8E-9243BF48AA63}" type="presOf" srcId="{FAD6BB2E-9551-44E3-9E60-1AA859207A8C}" destId="{C35B516D-1371-4A4B-9307-A1C519F2791B}" srcOrd="0" destOrd="0" presId="urn:microsoft.com/office/officeart/2005/8/layout/vList2"/>
    <dgm:cxn modelId="{00CC80FE-DEE5-4AFD-8ABA-60010C15DE26}" srcId="{277138B0-847C-48FB-A451-75832C9C1F52}" destId="{5D5653C4-8C45-44FB-B633-D1B1C7F064CE}" srcOrd="0" destOrd="0" parTransId="{246FDAE1-4FDC-4A19-91C9-EA9E4B77D0D4}" sibTransId="{1AB5769A-2C74-49FF-9B0D-C87B7B4DD629}"/>
    <dgm:cxn modelId="{AEBD8FFF-E730-4930-B24E-2687E649E534}" srcId="{277138B0-847C-48FB-A451-75832C9C1F52}" destId="{5C0D248B-7C4E-47D8-A354-892A14FA1959}" srcOrd="1" destOrd="0" parTransId="{5F5FBCA5-1104-4726-A3A8-426038BC9EDA}" sibTransId="{EB46996A-4C71-42D2-A07C-A7EE25F6F973}"/>
    <dgm:cxn modelId="{FADE61E4-29C0-4979-9E28-A142AE134C2F}" type="presParOf" srcId="{DA1D67ED-F7E5-45CD-98F3-7941D26DD92A}" destId="{B1133B63-0DB1-4BC9-B86B-D3B6F6A09324}" srcOrd="0" destOrd="0" presId="urn:microsoft.com/office/officeart/2005/8/layout/vList2"/>
    <dgm:cxn modelId="{3BC17E6D-3E4B-4631-A942-D15D94FDD448}" type="presParOf" srcId="{DA1D67ED-F7E5-45CD-98F3-7941D26DD92A}" destId="{40634CC1-09A1-4083-8077-D59C7A6D7B50}" srcOrd="1" destOrd="0" presId="urn:microsoft.com/office/officeart/2005/8/layout/vList2"/>
    <dgm:cxn modelId="{3FC1B409-ECB1-44BD-8D68-79C633CC19CD}" type="presParOf" srcId="{DA1D67ED-F7E5-45CD-98F3-7941D26DD92A}" destId="{4800E86D-F687-4AA2-AAEC-93FEF6552219}" srcOrd="2" destOrd="0" presId="urn:microsoft.com/office/officeart/2005/8/layout/vList2"/>
    <dgm:cxn modelId="{375CB797-A1CD-4B64-BE02-76AF938F3E3B}" type="presParOf" srcId="{DA1D67ED-F7E5-45CD-98F3-7941D26DD92A}" destId="{47118093-1939-4086-BE9F-A40BBF627964}" srcOrd="3" destOrd="0" presId="urn:microsoft.com/office/officeart/2005/8/layout/vList2"/>
    <dgm:cxn modelId="{AE52D547-4ECF-4ABA-BEF2-71BEE147A9E1}" type="presParOf" srcId="{DA1D67ED-F7E5-45CD-98F3-7941D26DD92A}" destId="{73C1DB31-4C32-488F-BCFC-F290BA08893E}" srcOrd="4" destOrd="0" presId="urn:microsoft.com/office/officeart/2005/8/layout/vList2"/>
    <dgm:cxn modelId="{F5F23814-FAE0-48D5-971B-08E1792F0449}" type="presParOf" srcId="{DA1D67ED-F7E5-45CD-98F3-7941D26DD92A}" destId="{8B4B328D-9A09-41D6-9B4E-D4CB9E909DD1}" srcOrd="5" destOrd="0" presId="urn:microsoft.com/office/officeart/2005/8/layout/vList2"/>
    <dgm:cxn modelId="{CF647782-02E1-4FA8-89F9-678ED50F6422}" type="presParOf" srcId="{DA1D67ED-F7E5-45CD-98F3-7941D26DD92A}" destId="{67DE43B8-1574-4ED7-B6AD-183AAD7EC318}" srcOrd="6" destOrd="0" presId="urn:microsoft.com/office/officeart/2005/8/layout/vList2"/>
    <dgm:cxn modelId="{67845363-8639-4C7C-83AF-5F48A62434A4}" type="presParOf" srcId="{DA1D67ED-F7E5-45CD-98F3-7941D26DD92A}" destId="{78E1D7C9-399B-4FF3-946F-3A279C5EBA0F}" srcOrd="7" destOrd="0" presId="urn:microsoft.com/office/officeart/2005/8/layout/vList2"/>
    <dgm:cxn modelId="{833D072E-7A41-4F0F-8B58-F79DC0018C76}" type="presParOf" srcId="{DA1D67ED-F7E5-45CD-98F3-7941D26DD92A}" destId="{C1177E01-558F-4725-980F-CFBCD88B4230}" srcOrd="8" destOrd="0" presId="urn:microsoft.com/office/officeart/2005/8/layout/vList2"/>
    <dgm:cxn modelId="{1C88C22C-21B7-4A35-A508-DE090485D8BE}" type="presParOf" srcId="{DA1D67ED-F7E5-45CD-98F3-7941D26DD92A}" destId="{C35B516D-1371-4A4B-9307-A1C519F2791B}" srcOrd="9" destOrd="0" presId="urn:microsoft.com/office/officeart/2005/8/layout/vList2"/>
    <dgm:cxn modelId="{17108C15-3B56-4E32-B083-B094D411876A}" type="presParOf" srcId="{DA1D67ED-F7E5-45CD-98F3-7941D26DD92A}" destId="{8693DC46-0EC4-4EB2-B027-F2AA3B31452E}" srcOrd="10" destOrd="0" presId="urn:microsoft.com/office/officeart/2005/8/layout/vList2"/>
    <dgm:cxn modelId="{760822A9-B114-4D6D-A779-576692A94E42}" type="presParOf" srcId="{DA1D67ED-F7E5-45CD-98F3-7941D26DD92A}" destId="{F85C9BDA-1668-4D2F-968C-B2CBB9D652D2}" srcOrd="11" destOrd="0" presId="urn:microsoft.com/office/officeart/2005/8/layout/vList2"/>
    <dgm:cxn modelId="{A1824A83-2E07-4559-A0D2-901A2E0B34B0}" type="presParOf" srcId="{DA1D67ED-F7E5-45CD-98F3-7941D26DD92A}" destId="{AFF38D1C-DF52-4BED-9FDF-277F1A8F023E}" srcOrd="12" destOrd="0" presId="urn:microsoft.com/office/officeart/2005/8/layout/vList2"/>
    <dgm:cxn modelId="{E4031506-5346-43C7-A134-C6B26991A038}" type="presParOf" srcId="{DA1D67ED-F7E5-45CD-98F3-7941D26DD92A}" destId="{E842424D-0238-4CE4-8FE1-B678F9779DF1}" srcOrd="1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133B63-0DB1-4BC9-B86B-D3B6F6A09324}">
      <dsp:nvSpPr>
        <dsp:cNvPr id="0" name=""/>
        <dsp:cNvSpPr/>
      </dsp:nvSpPr>
      <dsp:spPr>
        <a:xfrm>
          <a:off x="0" y="125526"/>
          <a:ext cx="6274857" cy="37440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Initial Deployment &amp; Siting</a:t>
          </a:r>
        </a:p>
      </dsp:txBody>
      <dsp:txXfrm>
        <a:off x="18277" y="143803"/>
        <a:ext cx="6238303" cy="337846"/>
      </dsp:txXfrm>
    </dsp:sp>
    <dsp:sp modelId="{40634CC1-09A1-4083-8077-D59C7A6D7B50}">
      <dsp:nvSpPr>
        <dsp:cNvPr id="0" name=""/>
        <dsp:cNvSpPr/>
      </dsp:nvSpPr>
      <dsp:spPr>
        <a:xfrm>
          <a:off x="0" y="499926"/>
          <a:ext cx="6274857" cy="59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227"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GB" sz="1200" kern="1200" dirty="0"/>
            <a:t>All troops brought onto the battlefield</a:t>
          </a:r>
        </a:p>
        <a:p>
          <a:pPr marL="114300" lvl="1" indent="-114300" algn="l" defTabSz="533400">
            <a:lnSpc>
              <a:spcPct val="90000"/>
            </a:lnSpc>
            <a:spcBef>
              <a:spcPct val="0"/>
            </a:spcBef>
            <a:spcAft>
              <a:spcPct val="20000"/>
            </a:spcAft>
            <a:buChar char="•"/>
          </a:pPr>
          <a:r>
            <a:rPr lang="en-GB" sz="1200" kern="1200" dirty="0"/>
            <a:t>OCs conduct preliminary siting and BB CO</a:t>
          </a:r>
        </a:p>
        <a:p>
          <a:pPr marL="114300" lvl="1" indent="-114300" algn="l" defTabSz="533400">
            <a:lnSpc>
              <a:spcPct val="90000"/>
            </a:lnSpc>
            <a:spcBef>
              <a:spcPct val="0"/>
            </a:spcBef>
            <a:spcAft>
              <a:spcPct val="20000"/>
            </a:spcAft>
            <a:buChar char="•"/>
          </a:pPr>
          <a:r>
            <a:rPr lang="en-GB" sz="1200" kern="1200" dirty="0"/>
            <a:t>Confirmation of STAP</a:t>
          </a:r>
        </a:p>
      </dsp:txBody>
      <dsp:txXfrm>
        <a:off x="0" y="499926"/>
        <a:ext cx="6274857" cy="596160"/>
      </dsp:txXfrm>
    </dsp:sp>
    <dsp:sp modelId="{4800E86D-F687-4AA2-AAEC-93FEF6552219}">
      <dsp:nvSpPr>
        <dsp:cNvPr id="0" name=""/>
        <dsp:cNvSpPr/>
      </dsp:nvSpPr>
      <dsp:spPr>
        <a:xfrm>
          <a:off x="0" y="1096086"/>
          <a:ext cx="6274857" cy="37440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Disruption Battle</a:t>
          </a:r>
        </a:p>
      </dsp:txBody>
      <dsp:txXfrm>
        <a:off x="18277" y="1114363"/>
        <a:ext cx="6238303" cy="337846"/>
      </dsp:txXfrm>
    </dsp:sp>
    <dsp:sp modelId="{47118093-1939-4086-BE9F-A40BBF627964}">
      <dsp:nvSpPr>
        <dsp:cNvPr id="0" name=""/>
        <dsp:cNvSpPr/>
      </dsp:nvSpPr>
      <dsp:spPr>
        <a:xfrm>
          <a:off x="0" y="1470486"/>
          <a:ext cx="6274857" cy="26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227"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GB" sz="1200" kern="1200" dirty="0"/>
            <a:t>Recce withdraw in the face of the REFOR advance guard/recce elements</a:t>
          </a:r>
        </a:p>
      </dsp:txBody>
      <dsp:txXfrm>
        <a:off x="0" y="1470486"/>
        <a:ext cx="6274857" cy="264960"/>
      </dsp:txXfrm>
    </dsp:sp>
    <dsp:sp modelId="{73C1DB31-4C32-488F-BCFC-F290BA08893E}">
      <dsp:nvSpPr>
        <dsp:cNvPr id="0" name=""/>
        <dsp:cNvSpPr/>
      </dsp:nvSpPr>
      <dsp:spPr>
        <a:xfrm>
          <a:off x="0" y="1735446"/>
          <a:ext cx="6274857" cy="37440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B Coy Main Battle</a:t>
          </a:r>
        </a:p>
      </dsp:txBody>
      <dsp:txXfrm>
        <a:off x="18277" y="1753723"/>
        <a:ext cx="6238303" cy="337846"/>
      </dsp:txXfrm>
    </dsp:sp>
    <dsp:sp modelId="{8B4B328D-9A09-41D6-9B4E-D4CB9E909DD1}">
      <dsp:nvSpPr>
        <dsp:cNvPr id="0" name=""/>
        <dsp:cNvSpPr/>
      </dsp:nvSpPr>
      <dsp:spPr>
        <a:xfrm>
          <a:off x="0" y="2109846"/>
          <a:ext cx="6274857" cy="26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227"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GB" sz="1200" kern="1200" dirty="0"/>
            <a:t>Fight in AA1 against REDFOR Coy </a:t>
          </a:r>
          <a:r>
            <a:rPr lang="en-GB" sz="1200" kern="1200" dirty="0" err="1"/>
            <a:t>Gp</a:t>
          </a:r>
          <a:endParaRPr lang="en-GB" sz="1200" kern="1200" dirty="0"/>
        </a:p>
      </dsp:txBody>
      <dsp:txXfrm>
        <a:off x="0" y="2109846"/>
        <a:ext cx="6274857" cy="264960"/>
      </dsp:txXfrm>
    </dsp:sp>
    <dsp:sp modelId="{67DE43B8-1574-4ED7-B6AD-183AAD7EC318}">
      <dsp:nvSpPr>
        <dsp:cNvPr id="0" name=""/>
        <dsp:cNvSpPr/>
      </dsp:nvSpPr>
      <dsp:spPr>
        <a:xfrm>
          <a:off x="0" y="2374806"/>
          <a:ext cx="6274857" cy="37440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A Coy Main Battle</a:t>
          </a:r>
        </a:p>
      </dsp:txBody>
      <dsp:txXfrm>
        <a:off x="18277" y="2393083"/>
        <a:ext cx="6238303" cy="337846"/>
      </dsp:txXfrm>
    </dsp:sp>
    <dsp:sp modelId="{78E1D7C9-399B-4FF3-946F-3A279C5EBA0F}">
      <dsp:nvSpPr>
        <dsp:cNvPr id="0" name=""/>
        <dsp:cNvSpPr/>
      </dsp:nvSpPr>
      <dsp:spPr>
        <a:xfrm>
          <a:off x="0" y="2749206"/>
          <a:ext cx="6274857" cy="26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227"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GB" sz="1200" kern="1200" dirty="0"/>
            <a:t>Fight in AA2 against REDFOR Coy </a:t>
          </a:r>
          <a:r>
            <a:rPr lang="en-GB" sz="1200" kern="1200" dirty="0" err="1"/>
            <a:t>Gp</a:t>
          </a:r>
          <a:r>
            <a:rPr lang="en-GB" sz="1200" kern="1200" dirty="0"/>
            <a:t> </a:t>
          </a:r>
        </a:p>
      </dsp:txBody>
      <dsp:txXfrm>
        <a:off x="0" y="2749206"/>
        <a:ext cx="6274857" cy="264960"/>
      </dsp:txXfrm>
    </dsp:sp>
    <dsp:sp modelId="{C1177E01-558F-4725-980F-CFBCD88B4230}">
      <dsp:nvSpPr>
        <dsp:cNvPr id="0" name=""/>
        <dsp:cNvSpPr/>
      </dsp:nvSpPr>
      <dsp:spPr>
        <a:xfrm>
          <a:off x="0" y="3014166"/>
          <a:ext cx="6274857" cy="37440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Flank Attack</a:t>
          </a:r>
        </a:p>
      </dsp:txBody>
      <dsp:txXfrm>
        <a:off x="18277" y="3032443"/>
        <a:ext cx="6238303" cy="337846"/>
      </dsp:txXfrm>
    </dsp:sp>
    <dsp:sp modelId="{C35B516D-1371-4A4B-9307-A1C519F2791B}">
      <dsp:nvSpPr>
        <dsp:cNvPr id="0" name=""/>
        <dsp:cNvSpPr/>
      </dsp:nvSpPr>
      <dsp:spPr>
        <a:xfrm>
          <a:off x="0" y="3388566"/>
          <a:ext cx="6274857" cy="26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227"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GB" sz="1200" kern="1200" dirty="0"/>
            <a:t>REDFOR use AA3 to enter BG rear area – triggering a meeting engagement with C Coy</a:t>
          </a:r>
        </a:p>
      </dsp:txBody>
      <dsp:txXfrm>
        <a:off x="0" y="3388566"/>
        <a:ext cx="6274857" cy="264960"/>
      </dsp:txXfrm>
    </dsp:sp>
    <dsp:sp modelId="{8693DC46-0EC4-4EB2-B027-F2AA3B31452E}">
      <dsp:nvSpPr>
        <dsp:cNvPr id="0" name=""/>
        <dsp:cNvSpPr/>
      </dsp:nvSpPr>
      <dsp:spPr>
        <a:xfrm>
          <a:off x="0" y="3653526"/>
          <a:ext cx="6274857" cy="37440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Recce FLET &amp; planning</a:t>
          </a:r>
        </a:p>
      </dsp:txBody>
      <dsp:txXfrm>
        <a:off x="18277" y="3671803"/>
        <a:ext cx="6238303" cy="337846"/>
      </dsp:txXfrm>
    </dsp:sp>
    <dsp:sp modelId="{F85C9BDA-1668-4D2F-968C-B2CBB9D652D2}">
      <dsp:nvSpPr>
        <dsp:cNvPr id="0" name=""/>
        <dsp:cNvSpPr/>
      </dsp:nvSpPr>
      <dsp:spPr>
        <a:xfrm>
          <a:off x="0" y="4027926"/>
          <a:ext cx="6274857" cy="405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227"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GB" sz="1200" kern="1200" dirty="0"/>
            <a:t>Following REDFOR withdrawal BG recce’s three enemy positions</a:t>
          </a:r>
        </a:p>
        <a:p>
          <a:pPr marL="114300" lvl="1" indent="-114300" algn="l" defTabSz="533400">
            <a:lnSpc>
              <a:spcPct val="90000"/>
            </a:lnSpc>
            <a:spcBef>
              <a:spcPct val="0"/>
            </a:spcBef>
            <a:spcAft>
              <a:spcPct val="20000"/>
            </a:spcAft>
            <a:buChar char="•"/>
          </a:pPr>
          <a:r>
            <a:rPr lang="en-GB" sz="1200" kern="1200" dirty="0"/>
            <a:t>Each Coy has an objective to conduct a hasty plan of attack</a:t>
          </a:r>
        </a:p>
      </dsp:txBody>
      <dsp:txXfrm>
        <a:off x="0" y="4027926"/>
        <a:ext cx="6274857" cy="405720"/>
      </dsp:txXfrm>
    </dsp:sp>
    <dsp:sp modelId="{AFF38D1C-DF52-4BED-9FDF-277F1A8F023E}">
      <dsp:nvSpPr>
        <dsp:cNvPr id="0" name=""/>
        <dsp:cNvSpPr/>
      </dsp:nvSpPr>
      <dsp:spPr>
        <a:xfrm>
          <a:off x="0" y="4433646"/>
          <a:ext cx="6274857" cy="37440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Final Coy Attacks</a:t>
          </a:r>
        </a:p>
      </dsp:txBody>
      <dsp:txXfrm>
        <a:off x="18277" y="4451923"/>
        <a:ext cx="6238303" cy="337846"/>
      </dsp:txXfrm>
    </dsp:sp>
    <dsp:sp modelId="{E842424D-0238-4CE4-8FE1-B678F9779DF1}">
      <dsp:nvSpPr>
        <dsp:cNvPr id="0" name=""/>
        <dsp:cNvSpPr/>
      </dsp:nvSpPr>
      <dsp:spPr>
        <a:xfrm>
          <a:off x="0" y="4808046"/>
          <a:ext cx="6274857" cy="26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227"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GB" sz="1200" kern="1200" dirty="0"/>
            <a:t>Two simultaneous and one sequential Coy attack ends the battle</a:t>
          </a:r>
        </a:p>
      </dsp:txBody>
      <dsp:txXfrm>
        <a:off x="0" y="4808046"/>
        <a:ext cx="6274857" cy="26496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70693" y="1769540"/>
            <a:ext cx="9440034" cy="1828801"/>
          </a:xfrm>
        </p:spPr>
        <p:txBody>
          <a:bodyPr anchor="b">
            <a:normAutofit/>
          </a:bodyPr>
          <a:lstStyle>
            <a:lvl1pPr algn="ctr">
              <a:defRPr sz="5400"/>
            </a:lvl1pPr>
          </a:lstStyle>
          <a:p>
            <a:r>
              <a:rPr lang="en-US" dirty="0"/>
              <a:t>CLICK TO EDIT MASTER TITLE STYLE</a:t>
            </a:r>
          </a:p>
        </p:txBody>
      </p:sp>
      <p:sp>
        <p:nvSpPr>
          <p:cNvPr id="3" name="Subtitle 2"/>
          <p:cNvSpPr>
            <a:spLocks noGrp="1"/>
          </p:cNvSpPr>
          <p:nvPr>
            <p:ph type="subTitle" idx="1"/>
          </p:nvPr>
        </p:nvSpPr>
        <p:spPr>
          <a:xfrm>
            <a:off x="1370693" y="4385739"/>
            <a:ext cx="9440034" cy="1049867"/>
          </a:xfrm>
          <a:solidFill>
            <a:schemeClr val="bg1"/>
          </a:solidFill>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7/23/2018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7/23/2018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7/23/2018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7/23/2018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7/23/2018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7/23/2018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36636D-D922-432D-A958-524484B5923D}" type="datetimeFigureOut">
              <a:rPr lang="en-US" dirty="0"/>
              <a:pPr/>
              <a:t>7/23/2018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E36636D-D922-432D-A958-524484B5923D}" type="datetimeFigureOut">
              <a:rPr lang="en-US" dirty="0"/>
              <a:pPr/>
              <a:t>7/23/2018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E36636D-D922-432D-A958-524484B5923D}" type="datetimeFigureOut">
              <a:rPr lang="en-US" dirty="0"/>
              <a:pPr/>
              <a:t>7/23/2018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E36636D-D922-432D-A958-524484B5923D}" type="datetimeFigureOut">
              <a:rPr lang="en-US" dirty="0"/>
              <a:pPr/>
              <a:t>7/23/2018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6636D-D922-432D-A958-524484B5923D}" type="datetimeFigureOut">
              <a:rPr lang="en-US" dirty="0"/>
              <a:pPr/>
              <a:t>7/23/2018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dirty="0"/>
              <a:pPr/>
              <a:t>7/23/2018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dirty="0"/>
              <a:pPr/>
              <a:t>7/23/2018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3529" y="421258"/>
            <a:ext cx="4987471" cy="878375"/>
          </a:xfrm>
          <a:prstGeom prst="rect">
            <a:avLst/>
          </a:prstGeom>
          <a:solidFill>
            <a:schemeClr val="bg1"/>
          </a:solidFill>
          <a:effectLst>
            <a:outerShdw blurRad="25400" dir="17880000">
              <a:srgbClr val="000000">
                <a:alpha val="46000"/>
              </a:srgbClr>
            </a:outerShdw>
          </a:effectLst>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73529" y="1371601"/>
            <a:ext cx="10794028" cy="4419600"/>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8E36636D-D922-432D-A958-524484B5923D}" type="datetimeFigureOut">
              <a:rPr lang="en-US" dirty="0"/>
              <a:pPr/>
              <a:t>7/23/2018</a:t>
            </a:fld>
            <a:endParaRPr lang="en-US" dirty="0"/>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DF28FB93-0A08-4E7D-8E63-9EFA29F1E093}"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2" r:id="rId10"/>
    <p:sldLayoutId id="2147483853" r:id="rId11"/>
    <p:sldLayoutId id="2147483854" r:id="rId12"/>
    <p:sldLayoutId id="2147483855" r:id="rId13"/>
    <p:sldLayoutId id="2147483858" r:id="rId14"/>
    <p:sldLayoutId id="2147483859" r:id="rId15"/>
    <p:sldLayoutId id="2147483850" r:id="rId16"/>
    <p:sldLayoutId id="2147483851"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7.jpeg"/><Relationship Id="rId3" Type="http://schemas.openxmlformats.org/officeDocument/2006/relationships/image" Target="../media/image57.jpeg"/><Relationship Id="rId7" Type="http://schemas.openxmlformats.org/officeDocument/2006/relationships/image" Target="../media/image61.jpeg"/><Relationship Id="rId12" Type="http://schemas.openxmlformats.org/officeDocument/2006/relationships/image" Target="../media/image66.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jpeg"/><Relationship Id="rId11" Type="http://schemas.openxmlformats.org/officeDocument/2006/relationships/image" Target="../media/image65.jpeg"/><Relationship Id="rId5" Type="http://schemas.openxmlformats.org/officeDocument/2006/relationships/image" Target="../media/image59.jpeg"/><Relationship Id="rId10" Type="http://schemas.openxmlformats.org/officeDocument/2006/relationships/image" Target="../media/image64.jpeg"/><Relationship Id="rId4" Type="http://schemas.openxmlformats.org/officeDocument/2006/relationships/image" Target="../media/image58.jpeg"/><Relationship Id="rId9" Type="http://schemas.openxmlformats.org/officeDocument/2006/relationships/image" Target="../media/image63.jpeg"/><Relationship Id="rId14" Type="http://schemas.openxmlformats.org/officeDocument/2006/relationships/image" Target="../media/image68.jpeg"/></Relationships>
</file>

<file path=ppt/slides/_rels/slide2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10" Type="http://schemas.openxmlformats.org/officeDocument/2006/relationships/image" Target="../media/image78.jpeg"/><Relationship Id="rId4" Type="http://schemas.openxmlformats.org/officeDocument/2006/relationships/image" Target="../media/image72.jpeg"/><Relationship Id="rId9" Type="http://schemas.openxmlformats.org/officeDocument/2006/relationships/image" Target="../media/image77.jpeg"/></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chemeClr val="bg1"/>
          </a:solidFill>
        </p:spPr>
        <p:txBody>
          <a:bodyPr/>
          <a:lstStyle/>
          <a:p>
            <a:r>
              <a:rPr lang="en-GB" dirty="0"/>
              <a:t>U</a:t>
            </a:r>
            <a:r>
              <a:rPr lang="en-GB" sz="4000" dirty="0"/>
              <a:t>SING</a:t>
            </a:r>
            <a:r>
              <a:rPr lang="en-GB" dirty="0"/>
              <a:t> COTS </a:t>
            </a:r>
            <a:r>
              <a:rPr lang="en-GB" sz="4400" dirty="0"/>
              <a:t>SIMULATION TO FACILITATE A</a:t>
            </a:r>
            <a:r>
              <a:rPr lang="en-GB" dirty="0"/>
              <a:t> CPX</a:t>
            </a:r>
          </a:p>
        </p:txBody>
      </p:sp>
      <p:sp>
        <p:nvSpPr>
          <p:cNvPr id="3" name="Subtitle 2"/>
          <p:cNvSpPr>
            <a:spLocks noGrp="1"/>
          </p:cNvSpPr>
          <p:nvPr>
            <p:ph type="subTitle" idx="1"/>
          </p:nvPr>
        </p:nvSpPr>
        <p:spPr>
          <a:xfrm>
            <a:off x="1370693" y="3767667"/>
            <a:ext cx="9440034" cy="406406"/>
          </a:xfrm>
          <a:solidFill>
            <a:schemeClr val="bg1"/>
          </a:solidFill>
        </p:spPr>
        <p:txBody>
          <a:bodyPr/>
          <a:lstStyle/>
          <a:p>
            <a:r>
              <a:rPr lang="en-GB" dirty="0"/>
              <a:t>Experience of using </a:t>
            </a:r>
            <a:r>
              <a:rPr lang="en-GB" i="1" dirty="0"/>
              <a:t>Wargame Red Dragon</a:t>
            </a:r>
            <a:r>
              <a:rPr lang="en-GB" dirty="0"/>
              <a:t> by RMAS cadets 2018</a:t>
            </a:r>
          </a:p>
        </p:txBody>
      </p:sp>
    </p:spTree>
    <p:extLst>
      <p:ext uri="{BB962C8B-B14F-4D97-AF65-F5344CB8AC3E}">
        <p14:creationId xmlns:p14="http://schemas.microsoft.com/office/powerpoint/2010/main" val="3532876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515" y="402598"/>
            <a:ext cx="4564138" cy="880533"/>
          </a:xfrm>
          <a:solidFill>
            <a:schemeClr val="bg1"/>
          </a:solidFill>
        </p:spPr>
        <p:txBody>
          <a:bodyPr>
            <a:noAutofit/>
          </a:bodyPr>
          <a:lstStyle/>
          <a:p>
            <a:pPr algn="l"/>
            <a:r>
              <a:rPr lang="en-GB" sz="4400" dirty="0"/>
              <a:t>S</a:t>
            </a:r>
            <a:r>
              <a:rPr lang="en-GB" sz="3600" dirty="0"/>
              <a:t>IMULATED </a:t>
            </a:r>
            <a:r>
              <a:rPr lang="en-GB" sz="4400" dirty="0"/>
              <a:t>F</a:t>
            </a:r>
            <a:r>
              <a:rPr lang="en-GB" sz="3600" dirty="0"/>
              <a:t>ORCES</a:t>
            </a:r>
          </a:p>
        </p:txBody>
      </p:sp>
      <p:sp>
        <p:nvSpPr>
          <p:cNvPr id="3" name="Content Placeholder 2"/>
          <p:cNvSpPr>
            <a:spLocks noGrp="1"/>
          </p:cNvSpPr>
          <p:nvPr>
            <p:ph idx="1"/>
          </p:nvPr>
        </p:nvSpPr>
        <p:spPr>
          <a:xfrm>
            <a:off x="3540440" y="4349667"/>
            <a:ext cx="8551879" cy="2131453"/>
          </a:xfrm>
        </p:spPr>
        <p:txBody>
          <a:bodyPr>
            <a:normAutofit fontScale="70000" lnSpcReduction="20000"/>
          </a:bodyPr>
          <a:lstStyle/>
          <a:p>
            <a:r>
              <a:rPr lang="en-GB" dirty="0"/>
              <a:t>Battle Group HQ consisted of : </a:t>
            </a:r>
          </a:p>
          <a:p>
            <a:pPr lvl="1"/>
            <a:r>
              <a:rPr lang="en-GB" dirty="0"/>
              <a:t>5x Command Vehicles – CO’s Warrior and 4x Sultan Command Posts</a:t>
            </a:r>
          </a:p>
          <a:p>
            <a:pPr lvl="1"/>
            <a:r>
              <a:rPr lang="en-GB" dirty="0"/>
              <a:t>8x Armoured  Recce (Scimitar) operating in 4 pairs</a:t>
            </a:r>
          </a:p>
          <a:p>
            <a:pPr lvl="1"/>
            <a:r>
              <a:rPr lang="en-GB" dirty="0"/>
              <a:t>3x Self Propelled Gun Troops each of 3x 155mm Howitzers (M109s as AS90 not available in sufficient quantity)</a:t>
            </a:r>
          </a:p>
          <a:p>
            <a:pPr lvl="1"/>
            <a:r>
              <a:rPr lang="en-GB" dirty="0"/>
              <a:t>3x FOO in Spartan AFV</a:t>
            </a:r>
          </a:p>
          <a:p>
            <a:pPr lvl="1"/>
            <a:r>
              <a:rPr lang="en-GB" dirty="0"/>
              <a:t>1x Gazelle Helicopter</a:t>
            </a:r>
          </a:p>
          <a:p>
            <a:pPr lvl="1"/>
            <a:r>
              <a:rPr lang="en-GB" dirty="0"/>
              <a:t>Logistic Node and 12 x Support Vehicles (carry spares/ammo/fuel)</a:t>
            </a:r>
          </a:p>
        </p:txBody>
      </p:sp>
      <p:pic>
        <p:nvPicPr>
          <p:cNvPr id="13" name="Picture 1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2351" y="5029422"/>
            <a:ext cx="1140051" cy="1329043"/>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1927" y="1261236"/>
            <a:ext cx="1140051" cy="1329043"/>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0353" y="1369713"/>
            <a:ext cx="1140051" cy="1329043"/>
          </a:xfrm>
          <a:prstGeom prst="rect">
            <a:avLst/>
          </a:prstGeom>
        </p:spPr>
      </p:pic>
      <p:sp>
        <p:nvSpPr>
          <p:cNvPr id="21" name="TextBox 20"/>
          <p:cNvSpPr txBox="1"/>
          <p:nvPr/>
        </p:nvSpPr>
        <p:spPr>
          <a:xfrm>
            <a:off x="304094" y="1265379"/>
            <a:ext cx="1336310" cy="369332"/>
          </a:xfrm>
          <a:prstGeom prst="rect">
            <a:avLst/>
          </a:prstGeom>
          <a:noFill/>
        </p:spPr>
        <p:txBody>
          <a:bodyPr wrap="square" rtlCol="0">
            <a:spAutoFit/>
          </a:bodyPr>
          <a:lstStyle/>
          <a:p>
            <a:r>
              <a:rPr lang="en-GB" dirty="0"/>
              <a:t>COMMAND</a:t>
            </a:r>
          </a:p>
        </p:txBody>
      </p:sp>
      <p:sp>
        <p:nvSpPr>
          <p:cNvPr id="22" name="TextBox 21"/>
          <p:cNvSpPr txBox="1"/>
          <p:nvPr/>
        </p:nvSpPr>
        <p:spPr>
          <a:xfrm>
            <a:off x="349998" y="2717748"/>
            <a:ext cx="1675651" cy="369332"/>
          </a:xfrm>
          <a:prstGeom prst="rect">
            <a:avLst/>
          </a:prstGeom>
          <a:noFill/>
        </p:spPr>
        <p:txBody>
          <a:bodyPr wrap="square" rtlCol="0">
            <a:spAutoFit/>
          </a:bodyPr>
          <a:lstStyle/>
          <a:p>
            <a:r>
              <a:rPr lang="en-GB" dirty="0"/>
              <a:t>ISTAR</a:t>
            </a:r>
          </a:p>
        </p:txBody>
      </p:sp>
      <p:sp>
        <p:nvSpPr>
          <p:cNvPr id="23" name="TextBox 22"/>
          <p:cNvSpPr txBox="1"/>
          <p:nvPr/>
        </p:nvSpPr>
        <p:spPr>
          <a:xfrm>
            <a:off x="347563" y="3785174"/>
            <a:ext cx="2838651" cy="369332"/>
          </a:xfrm>
          <a:prstGeom prst="rect">
            <a:avLst/>
          </a:prstGeom>
          <a:noFill/>
        </p:spPr>
        <p:txBody>
          <a:bodyPr wrap="square" rtlCol="0">
            <a:spAutoFit/>
          </a:bodyPr>
          <a:lstStyle/>
          <a:p>
            <a:r>
              <a:rPr lang="en-GB" dirty="0"/>
              <a:t>FIRES</a:t>
            </a:r>
          </a:p>
        </p:txBody>
      </p:sp>
      <p:sp>
        <p:nvSpPr>
          <p:cNvPr id="24" name="TextBox 23"/>
          <p:cNvSpPr txBox="1"/>
          <p:nvPr/>
        </p:nvSpPr>
        <p:spPr>
          <a:xfrm>
            <a:off x="342351" y="4958302"/>
            <a:ext cx="2484424" cy="369332"/>
          </a:xfrm>
          <a:prstGeom prst="rect">
            <a:avLst/>
          </a:prstGeom>
          <a:noFill/>
        </p:spPr>
        <p:txBody>
          <a:bodyPr wrap="square" rtlCol="0">
            <a:spAutoFit/>
          </a:bodyPr>
          <a:lstStyle/>
          <a:p>
            <a:r>
              <a:rPr lang="en-GB" dirty="0"/>
              <a:t>LOGISTIC SUPPORT</a:t>
            </a: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79048" y="334010"/>
            <a:ext cx="6392894" cy="3654445"/>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2753" y="1522113"/>
            <a:ext cx="1140051" cy="1329043"/>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5153" y="1674513"/>
            <a:ext cx="1140051" cy="1329043"/>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94332" y="1240179"/>
            <a:ext cx="1140051" cy="1329043"/>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4865" y="2731322"/>
            <a:ext cx="1140051" cy="1322947"/>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16320" y="2731322"/>
            <a:ext cx="1140051" cy="1322947"/>
          </a:xfrm>
          <a:prstGeom prst="rect">
            <a:avLst/>
          </a:prstGeom>
        </p:spPr>
      </p:pic>
      <p:pic>
        <p:nvPicPr>
          <p:cNvPr id="31" name="Picture 3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095559" y="2731322"/>
            <a:ext cx="1140051" cy="1322947"/>
          </a:xfrm>
          <a:prstGeom prst="rect">
            <a:avLst/>
          </a:prstGeom>
        </p:spPr>
      </p:pic>
      <p:pic>
        <p:nvPicPr>
          <p:cNvPr id="32" name="Picture 3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76002" y="2721760"/>
            <a:ext cx="1140051" cy="1322947"/>
          </a:xfrm>
          <a:prstGeom prst="rect">
            <a:avLst/>
          </a:prstGeom>
        </p:spPr>
      </p:pic>
      <p:pic>
        <p:nvPicPr>
          <p:cNvPr id="33" name="Picture 3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4751" y="5181822"/>
            <a:ext cx="1140051" cy="1329043"/>
          </a:xfrm>
          <a:prstGeom prst="rect">
            <a:avLst/>
          </a:prstGeom>
        </p:spPr>
      </p:pic>
      <p:pic>
        <p:nvPicPr>
          <p:cNvPr id="34" name="Picture 3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7151" y="5334222"/>
            <a:ext cx="1140051" cy="1329043"/>
          </a:xfrm>
          <a:prstGeom prst="rect">
            <a:avLst/>
          </a:prstGeom>
        </p:spPr>
      </p:pic>
      <p:pic>
        <p:nvPicPr>
          <p:cNvPr id="35" name="Picture 3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99551" y="5486622"/>
            <a:ext cx="1140051" cy="1329043"/>
          </a:xfrm>
          <a:prstGeom prst="rect">
            <a:avLst/>
          </a:prstGeom>
        </p:spPr>
      </p:pic>
      <p:pic>
        <p:nvPicPr>
          <p:cNvPr id="36" name="Picture 3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22097" y="3836405"/>
            <a:ext cx="1140051" cy="1322947"/>
          </a:xfrm>
          <a:prstGeom prst="rect">
            <a:avLst/>
          </a:prstGeom>
        </p:spPr>
      </p:pic>
      <p:pic>
        <p:nvPicPr>
          <p:cNvPr id="37" name="Picture 3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99511" y="3836405"/>
            <a:ext cx="1140051" cy="1322947"/>
          </a:xfrm>
          <a:prstGeom prst="rect">
            <a:avLst/>
          </a:prstGeom>
        </p:spPr>
      </p:pic>
      <p:pic>
        <p:nvPicPr>
          <p:cNvPr id="38" name="Picture 3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074092" y="3836404"/>
            <a:ext cx="1140051" cy="1322947"/>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866987" y="2716759"/>
            <a:ext cx="1140051" cy="1329043"/>
          </a:xfrm>
          <a:prstGeom prst="rect">
            <a:avLst/>
          </a:prstGeom>
        </p:spPr>
      </p:pic>
    </p:spTree>
    <p:extLst>
      <p:ext uri="{BB962C8B-B14F-4D97-AF65-F5344CB8AC3E}">
        <p14:creationId xmlns:p14="http://schemas.microsoft.com/office/powerpoint/2010/main" val="2281959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329" y="368300"/>
            <a:ext cx="5647871" cy="880533"/>
          </a:xfrm>
          <a:solidFill>
            <a:schemeClr val="bg1"/>
          </a:solidFill>
        </p:spPr>
        <p:txBody>
          <a:bodyPr>
            <a:noAutofit/>
          </a:bodyPr>
          <a:lstStyle/>
          <a:p>
            <a:pPr algn="l"/>
            <a:r>
              <a:rPr lang="en-GB" sz="4400" dirty="0"/>
              <a:t>O</a:t>
            </a:r>
            <a:r>
              <a:rPr lang="en-GB" sz="3600" dirty="0"/>
              <a:t>PERATING</a:t>
            </a:r>
            <a:r>
              <a:rPr lang="en-GB" sz="4400" dirty="0"/>
              <a:t> E</a:t>
            </a:r>
            <a:r>
              <a:rPr lang="en-GB" sz="3600" dirty="0"/>
              <a:t>NVIROMENT</a:t>
            </a:r>
            <a:endParaRPr lang="en-GB" sz="2800" dirty="0"/>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7329" y="1382712"/>
            <a:ext cx="9288538" cy="5224802"/>
          </a:xfrm>
          <a:prstGeom prst="rect">
            <a:avLst/>
          </a:prstGeom>
        </p:spPr>
      </p:pic>
      <p:sp>
        <p:nvSpPr>
          <p:cNvPr id="28" name="Content Placeholder 2"/>
          <p:cNvSpPr>
            <a:spLocks noGrp="1"/>
          </p:cNvSpPr>
          <p:nvPr>
            <p:ph idx="1"/>
          </p:nvPr>
        </p:nvSpPr>
        <p:spPr>
          <a:xfrm>
            <a:off x="6214533" y="210003"/>
            <a:ext cx="5715000" cy="1105769"/>
          </a:xfrm>
        </p:spPr>
        <p:txBody>
          <a:bodyPr>
            <a:normAutofit fontScale="62500" lnSpcReduction="20000"/>
          </a:bodyPr>
          <a:lstStyle/>
          <a:p>
            <a:r>
              <a:rPr lang="en-GB" dirty="0"/>
              <a:t>Highway to Seoul Map 3vs3 27km</a:t>
            </a:r>
            <a:r>
              <a:rPr lang="en-GB" baseline="30000" dirty="0"/>
              <a:t>2</a:t>
            </a:r>
            <a:r>
              <a:rPr lang="en-GB" dirty="0"/>
              <a:t> </a:t>
            </a:r>
          </a:p>
          <a:p>
            <a:r>
              <a:rPr lang="en-GB" dirty="0"/>
              <a:t>Contains roads, towns, farms, woods and slopes</a:t>
            </a:r>
          </a:p>
          <a:p>
            <a:r>
              <a:rPr lang="en-GB" dirty="0"/>
              <a:t>BG AO superimposed 16km frontage</a:t>
            </a:r>
          </a:p>
          <a:p>
            <a:r>
              <a:rPr lang="en-GB" dirty="0"/>
              <a:t>Attempted to produce 1:25k map for planning </a:t>
            </a: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01976" y="1382712"/>
            <a:ext cx="4119109" cy="3985155"/>
          </a:xfrm>
          <a:prstGeom prst="rect">
            <a:avLst/>
          </a:prstGeom>
        </p:spPr>
      </p:pic>
    </p:spTree>
    <p:extLst>
      <p:ext uri="{BB962C8B-B14F-4D97-AF65-F5344CB8AC3E}">
        <p14:creationId xmlns:p14="http://schemas.microsoft.com/office/powerpoint/2010/main" val="50258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330" y="368300"/>
            <a:ext cx="3217938" cy="880533"/>
          </a:xfrm>
          <a:solidFill>
            <a:schemeClr val="bg1"/>
          </a:solidFill>
        </p:spPr>
        <p:txBody>
          <a:bodyPr>
            <a:noAutofit/>
          </a:bodyPr>
          <a:lstStyle/>
          <a:p>
            <a:pPr algn="l"/>
            <a:r>
              <a:rPr lang="en-GB" sz="4400" dirty="0"/>
              <a:t>B</a:t>
            </a:r>
            <a:r>
              <a:rPr lang="en-GB" sz="3600" dirty="0"/>
              <a:t>ATTLE</a:t>
            </a:r>
            <a:r>
              <a:rPr lang="en-GB" sz="4400" dirty="0"/>
              <a:t> P</a:t>
            </a:r>
            <a:r>
              <a:rPr lang="en-GB" sz="3600" dirty="0"/>
              <a:t>LAN</a:t>
            </a:r>
            <a:endParaRPr lang="en-GB" sz="2000"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7329" y="1382711"/>
            <a:ext cx="9272267" cy="5280556"/>
          </a:xfrm>
          <a:prstGeom prst="rect">
            <a:avLst/>
          </a:prstGeom>
        </p:spPr>
      </p:pic>
      <p:sp>
        <p:nvSpPr>
          <p:cNvPr id="5" name="Content Placeholder 2"/>
          <p:cNvSpPr>
            <a:spLocks noGrp="1"/>
          </p:cNvSpPr>
          <p:nvPr>
            <p:ph idx="1"/>
          </p:nvPr>
        </p:nvSpPr>
        <p:spPr>
          <a:xfrm>
            <a:off x="3691467" y="368300"/>
            <a:ext cx="8102600" cy="931848"/>
          </a:xfrm>
        </p:spPr>
        <p:txBody>
          <a:bodyPr>
            <a:normAutofit fontScale="55000" lnSpcReduction="20000"/>
          </a:bodyPr>
          <a:lstStyle/>
          <a:p>
            <a:r>
              <a:rPr lang="en-GB" dirty="0"/>
              <a:t>BLUFOR deployed to Coy </a:t>
            </a:r>
            <a:r>
              <a:rPr lang="en-GB" dirty="0" err="1"/>
              <a:t>Aos</a:t>
            </a:r>
            <a:r>
              <a:rPr lang="en-GB" dirty="0"/>
              <a:t> in Set Up Phase.</a:t>
            </a:r>
          </a:p>
          <a:p>
            <a:r>
              <a:rPr lang="en-GB" dirty="0"/>
              <a:t>In accordance with current doctrine (Two down siting) they have been given platoon ‘goose eggs’ to site their troops.</a:t>
            </a:r>
          </a:p>
          <a:p>
            <a:r>
              <a:rPr lang="en-GB" dirty="0"/>
              <a:t>CO expects </a:t>
            </a:r>
            <a:r>
              <a:rPr lang="en-GB" dirty="0" err="1"/>
              <a:t>En</a:t>
            </a:r>
            <a:r>
              <a:rPr lang="en-GB" dirty="0"/>
              <a:t> to press hard along Avenue of Approach 1 (AA1) with a secondary attack along AA2.  There is a risk of a flank attack into AA3 and the allied forces there but this is considered the MD COA.</a:t>
            </a:r>
          </a:p>
        </p:txBody>
      </p:sp>
    </p:spTree>
    <p:extLst>
      <p:ext uri="{BB962C8B-B14F-4D97-AF65-F5344CB8AC3E}">
        <p14:creationId xmlns:p14="http://schemas.microsoft.com/office/powerpoint/2010/main" val="1653102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330" y="368300"/>
            <a:ext cx="3217938" cy="880533"/>
          </a:xfrm>
          <a:solidFill>
            <a:schemeClr val="bg1"/>
          </a:solidFill>
        </p:spPr>
        <p:txBody>
          <a:bodyPr>
            <a:noAutofit/>
          </a:bodyPr>
          <a:lstStyle/>
          <a:p>
            <a:pPr algn="l"/>
            <a:r>
              <a:rPr lang="en-GB" sz="2400" dirty="0"/>
              <a:t>S</a:t>
            </a:r>
            <a:r>
              <a:rPr lang="en-GB" sz="1800" dirty="0"/>
              <a:t>URVEILLANCE</a:t>
            </a:r>
            <a:r>
              <a:rPr lang="en-GB" sz="2400" dirty="0"/>
              <a:t> &amp; T</a:t>
            </a:r>
            <a:r>
              <a:rPr lang="en-GB" sz="1800" dirty="0"/>
              <a:t>ARGET</a:t>
            </a:r>
            <a:r>
              <a:rPr lang="en-GB" sz="2400" dirty="0"/>
              <a:t> A</a:t>
            </a:r>
            <a:r>
              <a:rPr lang="en-GB" sz="1800" dirty="0"/>
              <a:t>CQUISITION</a:t>
            </a:r>
            <a:r>
              <a:rPr lang="en-GB" sz="2400" dirty="0"/>
              <a:t> P</a:t>
            </a:r>
            <a:r>
              <a:rPr lang="en-GB" sz="1800" dirty="0"/>
              <a:t>LAN</a:t>
            </a:r>
            <a:endParaRPr lang="en-GB" sz="1000"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7329" y="1382711"/>
            <a:ext cx="9272267" cy="5280556"/>
          </a:xfrm>
          <a:prstGeom prst="rect">
            <a:avLst/>
          </a:prstGeom>
        </p:spPr>
      </p:pic>
      <p:sp>
        <p:nvSpPr>
          <p:cNvPr id="5" name="Content Placeholder 2"/>
          <p:cNvSpPr>
            <a:spLocks noGrp="1"/>
          </p:cNvSpPr>
          <p:nvPr>
            <p:ph idx="1"/>
          </p:nvPr>
        </p:nvSpPr>
        <p:spPr>
          <a:xfrm>
            <a:off x="3691467" y="368300"/>
            <a:ext cx="8102600" cy="931848"/>
          </a:xfrm>
        </p:spPr>
        <p:txBody>
          <a:bodyPr>
            <a:normAutofit fontScale="55000" lnSpcReduction="20000"/>
          </a:bodyPr>
          <a:lstStyle/>
          <a:p>
            <a:r>
              <a:rPr lang="en-GB" dirty="0"/>
              <a:t>OC ISTAR, IO &amp; BC create the BG STAP between PL JUPITER and PL MARS whilst </a:t>
            </a:r>
            <a:r>
              <a:rPr lang="en-GB" dirty="0" err="1"/>
              <a:t>coys</a:t>
            </a:r>
            <a:r>
              <a:rPr lang="en-GB" dirty="0"/>
              <a:t> create a STAP within their AO</a:t>
            </a:r>
          </a:p>
          <a:p>
            <a:r>
              <a:rPr lang="en-GB" dirty="0"/>
              <a:t>Coy </a:t>
            </a:r>
            <a:r>
              <a:rPr lang="en-GB" dirty="0" err="1"/>
              <a:t>Comds</a:t>
            </a:r>
            <a:r>
              <a:rPr lang="en-GB" dirty="0"/>
              <a:t> submit STAP to BG after 90 mins, NAIs and TAIs are confirmed and resourced.</a:t>
            </a:r>
          </a:p>
          <a:p>
            <a:r>
              <a:rPr lang="en-GB" dirty="0" err="1"/>
              <a:t>Coys</a:t>
            </a:r>
            <a:r>
              <a:rPr lang="en-GB" dirty="0"/>
              <a:t> then deploy into their final defensive positions on radio silence (field telephones primary </a:t>
            </a:r>
            <a:r>
              <a:rPr lang="en-GB" dirty="0" err="1"/>
              <a:t>comms</a:t>
            </a:r>
            <a:r>
              <a:rPr lang="en-GB" dirty="0"/>
              <a:t> until contact)</a:t>
            </a:r>
          </a:p>
        </p:txBody>
      </p:sp>
    </p:spTree>
    <p:extLst>
      <p:ext uri="{BB962C8B-B14F-4D97-AF65-F5344CB8AC3E}">
        <p14:creationId xmlns:p14="http://schemas.microsoft.com/office/powerpoint/2010/main" val="2434606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530" y="421258"/>
            <a:ext cx="3370338" cy="878375"/>
          </a:xfrm>
        </p:spPr>
        <p:txBody>
          <a:bodyPr/>
          <a:lstStyle/>
          <a:p>
            <a:r>
              <a:rPr lang="en-GB" dirty="0"/>
              <a:t>B</a:t>
            </a:r>
            <a:r>
              <a:rPr lang="en-GB" sz="3200" dirty="0"/>
              <a:t>ATTLE </a:t>
            </a:r>
            <a:r>
              <a:rPr lang="en-GB" dirty="0"/>
              <a:t>P</a:t>
            </a:r>
            <a:r>
              <a:rPr lang="en-GB" sz="3200" dirty="0"/>
              <a:t>HASES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68117982"/>
              </p:ext>
            </p:extLst>
          </p:nvPr>
        </p:nvGraphicFramePr>
        <p:xfrm>
          <a:off x="473075" y="1371599"/>
          <a:ext cx="6274858" cy="51985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69447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3691467" y="368300"/>
            <a:ext cx="8102600" cy="931848"/>
          </a:xfrm>
        </p:spPr>
        <p:txBody>
          <a:bodyPr>
            <a:normAutofit fontScale="77500" lnSpcReduction="20000"/>
          </a:bodyPr>
          <a:lstStyle/>
          <a:p>
            <a:r>
              <a:rPr lang="en-GB" dirty="0"/>
              <a:t>Anticipated </a:t>
            </a:r>
            <a:r>
              <a:rPr lang="en-GB" dirty="0" err="1"/>
              <a:t>En</a:t>
            </a:r>
            <a:r>
              <a:rPr lang="en-GB" dirty="0"/>
              <a:t> recce along four possible axis</a:t>
            </a:r>
          </a:p>
          <a:p>
            <a:r>
              <a:rPr lang="en-GB" dirty="0"/>
              <a:t>FOO (linked to FIRES) covers central axis with scimitar pairs on the others.</a:t>
            </a:r>
          </a:p>
          <a:p>
            <a:r>
              <a:rPr lang="en-GB" dirty="0"/>
              <a:t>Gazelle held to E flank (risk of AA3 spill over)</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7329" y="1300148"/>
            <a:ext cx="9567937" cy="5381965"/>
          </a:xfrm>
          <a:prstGeom prst="rect">
            <a:avLst/>
          </a:prstGeom>
        </p:spPr>
      </p:pic>
      <p:sp>
        <p:nvSpPr>
          <p:cNvPr id="8" name="Title 1"/>
          <p:cNvSpPr txBox="1">
            <a:spLocks/>
          </p:cNvSpPr>
          <p:nvPr/>
        </p:nvSpPr>
        <p:spPr>
          <a:xfrm>
            <a:off x="397330" y="368300"/>
            <a:ext cx="3294137" cy="880533"/>
          </a:xfrm>
          <a:prstGeom prst="rect">
            <a:avLst/>
          </a:prstGeom>
          <a:solidFill>
            <a:schemeClr val="bg1"/>
          </a:solidFill>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2800" dirty="0"/>
              <a:t>BG R</a:t>
            </a:r>
            <a:r>
              <a:rPr lang="en-GB" sz="2000" dirty="0"/>
              <a:t>ECCE</a:t>
            </a:r>
            <a:r>
              <a:rPr lang="en-GB" sz="2800" dirty="0"/>
              <a:t> S</a:t>
            </a:r>
            <a:r>
              <a:rPr lang="en-GB" sz="2000" dirty="0"/>
              <a:t>CREEN</a:t>
            </a:r>
            <a:r>
              <a:rPr lang="en-GB" sz="2800" dirty="0"/>
              <a:t> AA1 </a:t>
            </a:r>
            <a:r>
              <a:rPr lang="en-GB" sz="2400" dirty="0"/>
              <a:t>1424 hrs</a:t>
            </a:r>
            <a:endParaRPr lang="en-GB" sz="1100" dirty="0"/>
          </a:p>
        </p:txBody>
      </p:sp>
      <p:sp>
        <p:nvSpPr>
          <p:cNvPr id="9" name="Down Arrow 8"/>
          <p:cNvSpPr/>
          <p:nvPr/>
        </p:nvSpPr>
        <p:spPr>
          <a:xfrm rot="19397401">
            <a:off x="3174612" y="1650004"/>
            <a:ext cx="457200" cy="838219"/>
          </a:xfrm>
          <a:prstGeom prst="downArrow">
            <a:avLst/>
          </a:prstGeom>
          <a:solidFill>
            <a:srgbClr val="FF0000">
              <a:alpha val="35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Down Arrow 9"/>
          <p:cNvSpPr/>
          <p:nvPr/>
        </p:nvSpPr>
        <p:spPr>
          <a:xfrm rot="19397401">
            <a:off x="4384287" y="1526179"/>
            <a:ext cx="457200" cy="838219"/>
          </a:xfrm>
          <a:prstGeom prst="downArrow">
            <a:avLst/>
          </a:prstGeom>
          <a:solidFill>
            <a:srgbClr val="FF0000">
              <a:alpha val="35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Down Arrow 10"/>
          <p:cNvSpPr/>
          <p:nvPr/>
        </p:nvSpPr>
        <p:spPr>
          <a:xfrm>
            <a:off x="2170129" y="1945288"/>
            <a:ext cx="457200" cy="838219"/>
          </a:xfrm>
          <a:prstGeom prst="downArrow">
            <a:avLst/>
          </a:prstGeom>
          <a:solidFill>
            <a:srgbClr val="FF0000">
              <a:alpha val="35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Down Arrow 11"/>
          <p:cNvSpPr/>
          <p:nvPr/>
        </p:nvSpPr>
        <p:spPr>
          <a:xfrm rot="1529604">
            <a:off x="5546900" y="1357732"/>
            <a:ext cx="457200" cy="838219"/>
          </a:xfrm>
          <a:prstGeom prst="downArrow">
            <a:avLst/>
          </a:prstGeom>
          <a:solidFill>
            <a:srgbClr val="FF0000">
              <a:alpha val="35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 name="Group 24"/>
          <p:cNvGrpSpPr/>
          <p:nvPr/>
        </p:nvGrpSpPr>
        <p:grpSpPr>
          <a:xfrm>
            <a:off x="397329" y="2483028"/>
            <a:ext cx="5774267" cy="4193644"/>
            <a:chOff x="397329" y="2483028"/>
            <a:chExt cx="5774267" cy="4193644"/>
          </a:xfrm>
        </p:grpSpPr>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7329" y="3428647"/>
              <a:ext cx="5774267" cy="3248025"/>
            </a:xfrm>
            <a:prstGeom prst="rect">
              <a:avLst/>
            </a:prstGeom>
          </p:spPr>
        </p:pic>
        <p:sp>
          <p:nvSpPr>
            <p:cNvPr id="17" name="Oval 16"/>
            <p:cNvSpPr/>
            <p:nvPr/>
          </p:nvSpPr>
          <p:spPr>
            <a:xfrm>
              <a:off x="3151204" y="2483028"/>
              <a:ext cx="390525" cy="36558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Connector 19"/>
            <p:cNvCxnSpPr>
              <a:stCxn id="17" idx="4"/>
              <a:endCxn id="13" idx="0"/>
            </p:cNvCxnSpPr>
            <p:nvPr/>
          </p:nvCxnSpPr>
          <p:spPr>
            <a:xfrm flipH="1">
              <a:off x="3284463" y="2848609"/>
              <a:ext cx="62004" cy="580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5199420" y="2292468"/>
            <a:ext cx="6750366" cy="4386411"/>
            <a:chOff x="5199420" y="2292468"/>
            <a:chExt cx="6750366" cy="4386411"/>
          </a:xfrm>
        </p:grpSpPr>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71596" y="3428647"/>
              <a:ext cx="5778190" cy="3250232"/>
            </a:xfrm>
            <a:prstGeom prst="rect">
              <a:avLst/>
            </a:prstGeom>
          </p:spPr>
        </p:pic>
        <p:sp>
          <p:nvSpPr>
            <p:cNvPr id="18" name="Oval 17"/>
            <p:cNvSpPr/>
            <p:nvPr/>
          </p:nvSpPr>
          <p:spPr>
            <a:xfrm>
              <a:off x="5199420" y="2292468"/>
              <a:ext cx="390525" cy="36558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Connector 20"/>
            <p:cNvCxnSpPr>
              <a:stCxn id="18" idx="5"/>
            </p:cNvCxnSpPr>
            <p:nvPr/>
          </p:nvCxnSpPr>
          <p:spPr>
            <a:xfrm>
              <a:off x="5532754" y="2604511"/>
              <a:ext cx="1714882" cy="8186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1716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330" y="368300"/>
            <a:ext cx="3294137" cy="880533"/>
          </a:xfrm>
          <a:solidFill>
            <a:schemeClr val="bg1"/>
          </a:solidFill>
        </p:spPr>
        <p:txBody>
          <a:bodyPr>
            <a:noAutofit/>
          </a:bodyPr>
          <a:lstStyle/>
          <a:p>
            <a:pPr algn="l"/>
            <a:r>
              <a:rPr lang="en-GB" sz="2800" dirty="0"/>
              <a:t>BG R</a:t>
            </a:r>
            <a:r>
              <a:rPr lang="en-GB" sz="2000" dirty="0"/>
              <a:t>ECCE</a:t>
            </a:r>
            <a:r>
              <a:rPr lang="en-GB" sz="2800" dirty="0"/>
              <a:t> S</a:t>
            </a:r>
            <a:r>
              <a:rPr lang="en-GB" sz="2000" dirty="0"/>
              <a:t>CREEN</a:t>
            </a:r>
            <a:r>
              <a:rPr lang="en-GB" sz="2800" dirty="0"/>
              <a:t> AA2 </a:t>
            </a:r>
            <a:r>
              <a:rPr lang="en-GB" sz="2400" dirty="0"/>
              <a:t>1424 hrs</a:t>
            </a:r>
            <a:endParaRPr lang="en-GB" sz="1100" dirty="0"/>
          </a:p>
        </p:txBody>
      </p:sp>
      <p:sp>
        <p:nvSpPr>
          <p:cNvPr id="5" name="Content Placeholder 2"/>
          <p:cNvSpPr>
            <a:spLocks noGrp="1"/>
          </p:cNvSpPr>
          <p:nvPr>
            <p:ph idx="1"/>
          </p:nvPr>
        </p:nvSpPr>
        <p:spPr>
          <a:xfrm>
            <a:off x="3691467" y="368300"/>
            <a:ext cx="8102600" cy="931848"/>
          </a:xfrm>
        </p:spPr>
        <p:txBody>
          <a:bodyPr>
            <a:normAutofit fontScale="92500" lnSpcReduction="20000"/>
          </a:bodyPr>
          <a:lstStyle/>
          <a:p>
            <a:r>
              <a:rPr lang="en-GB" dirty="0"/>
              <a:t>Threat of broader </a:t>
            </a:r>
            <a:r>
              <a:rPr lang="en-GB" dirty="0" err="1"/>
              <a:t>En</a:t>
            </a:r>
            <a:r>
              <a:rPr lang="en-GB" dirty="0"/>
              <a:t> advance along this Avenue of Approach but easily covered by scimitar pairs.</a:t>
            </a:r>
          </a:p>
          <a:p>
            <a:r>
              <a:rPr lang="en-GB" dirty="0"/>
              <a:t>FOO in depth to cover the main road junction where forces might link up.</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7330" y="1300148"/>
            <a:ext cx="9449403" cy="5315289"/>
          </a:xfrm>
          <a:prstGeom prst="rect">
            <a:avLst/>
          </a:prstGeom>
        </p:spPr>
      </p:pic>
      <p:sp>
        <p:nvSpPr>
          <p:cNvPr id="8" name="Down Arrow 7"/>
          <p:cNvSpPr/>
          <p:nvPr/>
        </p:nvSpPr>
        <p:spPr>
          <a:xfrm>
            <a:off x="1932004" y="1677498"/>
            <a:ext cx="457200" cy="838219"/>
          </a:xfrm>
          <a:prstGeom prst="downArrow">
            <a:avLst/>
          </a:prstGeom>
          <a:solidFill>
            <a:srgbClr val="FF0000">
              <a:alpha val="35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Down Arrow 8"/>
          <p:cNvSpPr/>
          <p:nvPr/>
        </p:nvSpPr>
        <p:spPr>
          <a:xfrm rot="3580651">
            <a:off x="6360917" y="1931339"/>
            <a:ext cx="457200" cy="838219"/>
          </a:xfrm>
          <a:prstGeom prst="downArrow">
            <a:avLst/>
          </a:prstGeom>
          <a:solidFill>
            <a:srgbClr val="FF0000">
              <a:alpha val="35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Down Arrow 9"/>
          <p:cNvSpPr/>
          <p:nvPr/>
        </p:nvSpPr>
        <p:spPr>
          <a:xfrm rot="20253023">
            <a:off x="4975880" y="1677498"/>
            <a:ext cx="457200" cy="838219"/>
          </a:xfrm>
          <a:prstGeom prst="downArrow">
            <a:avLst/>
          </a:prstGeom>
          <a:solidFill>
            <a:srgbClr val="FF0000">
              <a:alpha val="35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p:cNvGrpSpPr/>
          <p:nvPr/>
        </p:nvGrpSpPr>
        <p:grpSpPr>
          <a:xfrm>
            <a:off x="397330" y="2562359"/>
            <a:ext cx="5715000" cy="4053078"/>
            <a:chOff x="397330" y="2562359"/>
            <a:chExt cx="5715000" cy="4053078"/>
          </a:xfrm>
        </p:grpSpPr>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7330" y="3400750"/>
              <a:ext cx="5715000" cy="3214687"/>
            </a:xfrm>
            <a:prstGeom prst="rect">
              <a:avLst/>
            </a:prstGeom>
          </p:spPr>
        </p:pic>
        <p:sp>
          <p:nvSpPr>
            <p:cNvPr id="13" name="Oval 12"/>
            <p:cNvSpPr/>
            <p:nvPr/>
          </p:nvSpPr>
          <p:spPr>
            <a:xfrm>
              <a:off x="1780396" y="2562359"/>
              <a:ext cx="390525" cy="36558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a:stCxn id="13" idx="4"/>
            </p:cNvCxnSpPr>
            <p:nvPr/>
          </p:nvCxnSpPr>
          <p:spPr>
            <a:xfrm flipH="1">
              <a:off x="1932004" y="2927940"/>
              <a:ext cx="43655" cy="4728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6112330" y="2745149"/>
            <a:ext cx="5714999" cy="3870287"/>
            <a:chOff x="6112330" y="2745149"/>
            <a:chExt cx="5714999" cy="3870287"/>
          </a:xfrm>
        </p:grpSpPr>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12330" y="3400749"/>
              <a:ext cx="5714999" cy="3214687"/>
            </a:xfrm>
            <a:prstGeom prst="rect">
              <a:avLst/>
            </a:prstGeom>
          </p:spPr>
        </p:pic>
        <p:sp>
          <p:nvSpPr>
            <p:cNvPr id="16" name="Oval 15"/>
            <p:cNvSpPr/>
            <p:nvPr/>
          </p:nvSpPr>
          <p:spPr>
            <a:xfrm>
              <a:off x="6335389" y="2745149"/>
              <a:ext cx="390525" cy="36558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p:cNvCxnSpPr>
              <a:stCxn id="16" idx="4"/>
            </p:cNvCxnSpPr>
            <p:nvPr/>
          </p:nvCxnSpPr>
          <p:spPr>
            <a:xfrm flipH="1">
              <a:off x="6448425" y="3110730"/>
              <a:ext cx="82227" cy="29001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1909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330" y="368300"/>
            <a:ext cx="3136445" cy="880533"/>
          </a:xfrm>
          <a:solidFill>
            <a:schemeClr val="bg1"/>
          </a:solidFill>
        </p:spPr>
        <p:txBody>
          <a:bodyPr>
            <a:noAutofit/>
          </a:bodyPr>
          <a:lstStyle/>
          <a:p>
            <a:pPr algn="l"/>
            <a:r>
              <a:rPr lang="en-GB" sz="2800" dirty="0"/>
              <a:t>A C</a:t>
            </a:r>
            <a:r>
              <a:rPr lang="en-GB" sz="2000" dirty="0"/>
              <a:t>OY</a:t>
            </a:r>
            <a:r>
              <a:rPr lang="en-GB" sz="2800" dirty="0"/>
              <a:t> P</a:t>
            </a:r>
            <a:r>
              <a:rPr lang="en-GB" sz="2000" dirty="0"/>
              <a:t>OSITION </a:t>
            </a:r>
            <a:r>
              <a:rPr lang="en-GB" sz="2800" dirty="0"/>
              <a:t>AA2 </a:t>
            </a:r>
            <a:br>
              <a:rPr lang="en-GB" sz="2800" dirty="0"/>
            </a:br>
            <a:r>
              <a:rPr lang="en-GB" sz="2400" dirty="0"/>
              <a:t>1424 hrs</a:t>
            </a:r>
            <a:endParaRPr lang="en-GB" sz="1100" dirty="0"/>
          </a:p>
        </p:txBody>
      </p:sp>
      <p:sp>
        <p:nvSpPr>
          <p:cNvPr id="5" name="Content Placeholder 2"/>
          <p:cNvSpPr>
            <a:spLocks noGrp="1"/>
          </p:cNvSpPr>
          <p:nvPr>
            <p:ph idx="1"/>
          </p:nvPr>
        </p:nvSpPr>
        <p:spPr>
          <a:xfrm>
            <a:off x="3691467" y="368300"/>
            <a:ext cx="8102600" cy="931848"/>
          </a:xfrm>
        </p:spPr>
        <p:txBody>
          <a:bodyPr>
            <a:normAutofit fontScale="92500" lnSpcReduction="20000"/>
          </a:bodyPr>
          <a:lstStyle/>
          <a:p>
            <a:r>
              <a:rPr lang="en-GB" dirty="0"/>
              <a:t>Broadly speaking two up one back with large engagement area astride the N-S road. Tanks split between Front Left Pl and Reserve Pl.</a:t>
            </a:r>
          </a:p>
          <a:p>
            <a:r>
              <a:rPr lang="en-GB" dirty="0"/>
              <a:t>Some key weapons not sited where they can engage effectively</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7330" y="1300148"/>
            <a:ext cx="9496425" cy="5341739"/>
          </a:xfrm>
          <a:prstGeom prst="rect">
            <a:avLst/>
          </a:prstGeom>
        </p:spPr>
      </p:pic>
      <p:grpSp>
        <p:nvGrpSpPr>
          <p:cNvPr id="15" name="Group 14"/>
          <p:cNvGrpSpPr/>
          <p:nvPr/>
        </p:nvGrpSpPr>
        <p:grpSpPr>
          <a:xfrm>
            <a:off x="397330" y="1300148"/>
            <a:ext cx="9496425" cy="5505981"/>
            <a:chOff x="397330" y="1300148"/>
            <a:chExt cx="9496425" cy="5505981"/>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7330" y="1300148"/>
              <a:ext cx="9496425" cy="5505981"/>
            </a:xfrm>
            <a:prstGeom prst="rect">
              <a:avLst/>
            </a:prstGeom>
          </p:spPr>
        </p:pic>
        <p:sp>
          <p:nvSpPr>
            <p:cNvPr id="7" name="Oval 6"/>
            <p:cNvSpPr/>
            <p:nvPr/>
          </p:nvSpPr>
          <p:spPr>
            <a:xfrm>
              <a:off x="5238750" y="5210175"/>
              <a:ext cx="800100" cy="63817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4555731" y="5899665"/>
              <a:ext cx="2166137" cy="307777"/>
            </a:xfrm>
            <a:prstGeom prst="rect">
              <a:avLst/>
            </a:prstGeom>
            <a:solidFill>
              <a:schemeClr val="tx1"/>
            </a:solidFill>
            <a:ln w="12700">
              <a:solidFill>
                <a:schemeClr val="bg1"/>
              </a:solidFill>
            </a:ln>
          </p:spPr>
          <p:txBody>
            <a:bodyPr wrap="square" rtlCol="0">
              <a:spAutoFit/>
            </a:bodyPr>
            <a:lstStyle/>
            <a:p>
              <a:r>
                <a:rPr lang="en-GB" sz="1400" dirty="0">
                  <a:solidFill>
                    <a:schemeClr val="bg1"/>
                  </a:solidFill>
                </a:rPr>
                <a:t>Anti Tank Det has no </a:t>
              </a:r>
              <a:r>
                <a:rPr lang="en-GB" sz="1400" dirty="0" err="1">
                  <a:solidFill>
                    <a:schemeClr val="bg1"/>
                  </a:solidFill>
                </a:rPr>
                <a:t>LoS</a:t>
              </a:r>
              <a:r>
                <a:rPr lang="en-GB" sz="1400" dirty="0">
                  <a:solidFill>
                    <a:schemeClr val="bg1"/>
                  </a:solidFill>
                </a:rPr>
                <a:t>!</a:t>
              </a:r>
            </a:p>
          </p:txBody>
        </p:sp>
        <p:sp>
          <p:nvSpPr>
            <p:cNvPr id="22" name="Oval 21"/>
            <p:cNvSpPr/>
            <p:nvPr/>
          </p:nvSpPr>
          <p:spPr>
            <a:xfrm>
              <a:off x="3533775" y="2258441"/>
              <a:ext cx="800100" cy="63817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2944615" y="2911173"/>
              <a:ext cx="1978419" cy="523220"/>
            </a:xfrm>
            <a:prstGeom prst="rect">
              <a:avLst/>
            </a:prstGeom>
            <a:solidFill>
              <a:schemeClr val="tx1"/>
            </a:solidFill>
            <a:ln w="12700">
              <a:solidFill>
                <a:schemeClr val="bg1"/>
              </a:solidFill>
            </a:ln>
          </p:spPr>
          <p:txBody>
            <a:bodyPr wrap="square" rtlCol="0">
              <a:spAutoFit/>
            </a:bodyPr>
            <a:lstStyle/>
            <a:p>
              <a:r>
                <a:rPr lang="en-GB" sz="1400" dirty="0">
                  <a:solidFill>
                    <a:schemeClr val="bg1"/>
                  </a:solidFill>
                </a:rPr>
                <a:t>This forward section is unsupported – OP?</a:t>
              </a:r>
            </a:p>
          </p:txBody>
        </p:sp>
        <p:sp>
          <p:nvSpPr>
            <p:cNvPr id="24" name="Oval 23"/>
            <p:cNvSpPr/>
            <p:nvPr/>
          </p:nvSpPr>
          <p:spPr>
            <a:xfrm>
              <a:off x="7943850" y="3734050"/>
              <a:ext cx="800100" cy="63817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p:cNvSpPr txBox="1"/>
            <p:nvPr/>
          </p:nvSpPr>
          <p:spPr>
            <a:xfrm>
              <a:off x="7187308" y="4423540"/>
              <a:ext cx="2313184" cy="954107"/>
            </a:xfrm>
            <a:prstGeom prst="rect">
              <a:avLst/>
            </a:prstGeom>
            <a:solidFill>
              <a:schemeClr val="tx1"/>
            </a:solidFill>
            <a:ln w="12700">
              <a:solidFill>
                <a:schemeClr val="bg1"/>
              </a:solidFill>
            </a:ln>
          </p:spPr>
          <p:txBody>
            <a:bodyPr wrap="square" rtlCol="0">
              <a:spAutoFit/>
            </a:bodyPr>
            <a:lstStyle/>
            <a:p>
              <a:r>
                <a:rPr lang="en-GB" sz="1400" dirty="0">
                  <a:solidFill>
                    <a:schemeClr val="bg1"/>
                  </a:solidFill>
                </a:rPr>
                <a:t>This section will struggle to cover the open ground to the N without longer range asset (Milan?)</a:t>
              </a:r>
            </a:p>
          </p:txBody>
        </p:sp>
        <p:sp>
          <p:nvSpPr>
            <p:cNvPr id="26" name="Oval 25"/>
            <p:cNvSpPr/>
            <p:nvPr/>
          </p:nvSpPr>
          <p:spPr>
            <a:xfrm>
              <a:off x="2992219" y="5012865"/>
              <a:ext cx="800100" cy="63817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778478" y="4900593"/>
              <a:ext cx="2166137" cy="954107"/>
            </a:xfrm>
            <a:prstGeom prst="rect">
              <a:avLst/>
            </a:prstGeom>
            <a:solidFill>
              <a:schemeClr val="tx1"/>
            </a:solidFill>
            <a:ln w="12700">
              <a:solidFill>
                <a:schemeClr val="bg1"/>
              </a:solidFill>
            </a:ln>
          </p:spPr>
          <p:txBody>
            <a:bodyPr wrap="square" rtlCol="0">
              <a:spAutoFit/>
            </a:bodyPr>
            <a:lstStyle/>
            <a:p>
              <a:r>
                <a:rPr lang="en-GB" sz="1400" dirty="0">
                  <a:solidFill>
                    <a:schemeClr val="bg1"/>
                  </a:solidFill>
                </a:rPr>
                <a:t>Two sections held in cover but cannot engage or support other FEs in Pl positions.</a:t>
              </a:r>
            </a:p>
          </p:txBody>
        </p:sp>
        <p:sp>
          <p:nvSpPr>
            <p:cNvPr id="28" name="TextBox 27"/>
            <p:cNvSpPr txBox="1"/>
            <p:nvPr/>
          </p:nvSpPr>
          <p:spPr>
            <a:xfrm>
              <a:off x="397331" y="1300148"/>
              <a:ext cx="2422070" cy="307777"/>
            </a:xfrm>
            <a:prstGeom prst="rect">
              <a:avLst/>
            </a:prstGeom>
            <a:solidFill>
              <a:schemeClr val="bg1"/>
            </a:solidFill>
            <a:ln w="12700">
              <a:solidFill>
                <a:schemeClr val="tx1"/>
              </a:solidFill>
            </a:ln>
          </p:spPr>
          <p:txBody>
            <a:bodyPr wrap="square" rtlCol="0">
              <a:spAutoFit/>
            </a:bodyPr>
            <a:lstStyle/>
            <a:p>
              <a:r>
                <a:rPr lang="en-GB" sz="1400" dirty="0"/>
                <a:t>FORWARD RIGHT PLATOON</a:t>
              </a:r>
            </a:p>
          </p:txBody>
        </p:sp>
      </p:grpSp>
      <p:grpSp>
        <p:nvGrpSpPr>
          <p:cNvPr id="38" name="Group 37"/>
          <p:cNvGrpSpPr/>
          <p:nvPr/>
        </p:nvGrpSpPr>
        <p:grpSpPr>
          <a:xfrm>
            <a:off x="401409" y="1300148"/>
            <a:ext cx="9484181" cy="5491680"/>
            <a:chOff x="409574" y="1307298"/>
            <a:chExt cx="9484181" cy="5491680"/>
          </a:xfrm>
        </p:grpSpPr>
        <p:pic>
          <p:nvPicPr>
            <p:cNvPr id="18" name="Picture 1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9575" y="1307298"/>
              <a:ext cx="9484180" cy="5491680"/>
            </a:xfrm>
            <a:prstGeom prst="rect">
              <a:avLst/>
            </a:prstGeom>
          </p:spPr>
        </p:pic>
        <p:sp>
          <p:nvSpPr>
            <p:cNvPr id="29" name="TextBox 28"/>
            <p:cNvSpPr txBox="1"/>
            <p:nvPr/>
          </p:nvSpPr>
          <p:spPr>
            <a:xfrm>
              <a:off x="409574" y="1307298"/>
              <a:ext cx="2422070" cy="307777"/>
            </a:xfrm>
            <a:prstGeom prst="rect">
              <a:avLst/>
            </a:prstGeom>
            <a:solidFill>
              <a:schemeClr val="bg1"/>
            </a:solidFill>
            <a:ln w="12700">
              <a:solidFill>
                <a:schemeClr val="tx1"/>
              </a:solidFill>
            </a:ln>
          </p:spPr>
          <p:txBody>
            <a:bodyPr wrap="square" rtlCol="0">
              <a:spAutoFit/>
            </a:bodyPr>
            <a:lstStyle/>
            <a:p>
              <a:r>
                <a:rPr lang="en-GB" sz="1400" dirty="0"/>
                <a:t>FORWARD LEFT PLATOON</a:t>
              </a:r>
            </a:p>
          </p:txBody>
        </p:sp>
        <p:sp>
          <p:nvSpPr>
            <p:cNvPr id="30" name="TextBox 29"/>
            <p:cNvSpPr txBox="1"/>
            <p:nvPr/>
          </p:nvSpPr>
          <p:spPr>
            <a:xfrm>
              <a:off x="2819401" y="2879442"/>
              <a:ext cx="3635769" cy="523220"/>
            </a:xfrm>
            <a:prstGeom prst="rect">
              <a:avLst/>
            </a:prstGeom>
            <a:solidFill>
              <a:schemeClr val="tx1"/>
            </a:solidFill>
            <a:ln w="12700">
              <a:solidFill>
                <a:schemeClr val="bg1"/>
              </a:solidFill>
            </a:ln>
          </p:spPr>
          <p:txBody>
            <a:bodyPr wrap="square" rtlCol="0">
              <a:spAutoFit/>
            </a:bodyPr>
            <a:lstStyle/>
            <a:p>
              <a:pPr algn="ctr"/>
              <a:r>
                <a:rPr lang="en-GB" sz="1400" dirty="0">
                  <a:solidFill>
                    <a:schemeClr val="bg1"/>
                  </a:solidFill>
                </a:rPr>
                <a:t>Half platoon forward in cover </a:t>
              </a:r>
              <a:r>
                <a:rPr lang="en-GB" sz="1400" dirty="0" err="1">
                  <a:solidFill>
                    <a:schemeClr val="bg1"/>
                  </a:solidFill>
                </a:rPr>
                <a:t>inc</a:t>
              </a:r>
              <a:r>
                <a:rPr lang="en-GB" sz="1400" dirty="0">
                  <a:solidFill>
                    <a:schemeClr val="bg1"/>
                  </a:solidFill>
                </a:rPr>
                <a:t> buildings – likely to provide a good block</a:t>
              </a:r>
            </a:p>
          </p:txBody>
        </p:sp>
        <p:sp>
          <p:nvSpPr>
            <p:cNvPr id="31" name="Oval 30"/>
            <p:cNvSpPr/>
            <p:nvPr/>
          </p:nvSpPr>
          <p:spPr>
            <a:xfrm>
              <a:off x="2571750" y="2209535"/>
              <a:ext cx="4150117" cy="63817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p:cNvSpPr/>
            <p:nvPr/>
          </p:nvSpPr>
          <p:spPr>
            <a:xfrm>
              <a:off x="7553325" y="2745845"/>
              <a:ext cx="1038225" cy="63817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p:cNvSpPr txBox="1"/>
            <p:nvPr/>
          </p:nvSpPr>
          <p:spPr>
            <a:xfrm>
              <a:off x="7002242" y="2209535"/>
              <a:ext cx="2140389" cy="523220"/>
            </a:xfrm>
            <a:prstGeom prst="rect">
              <a:avLst/>
            </a:prstGeom>
            <a:solidFill>
              <a:schemeClr val="tx1"/>
            </a:solidFill>
            <a:ln w="12700">
              <a:solidFill>
                <a:schemeClr val="bg1"/>
              </a:solidFill>
            </a:ln>
          </p:spPr>
          <p:txBody>
            <a:bodyPr wrap="square" rtlCol="0">
              <a:spAutoFit/>
            </a:bodyPr>
            <a:lstStyle/>
            <a:p>
              <a:pPr algn="ctr"/>
              <a:r>
                <a:rPr lang="en-GB" sz="1400" dirty="0">
                  <a:solidFill>
                    <a:schemeClr val="bg1"/>
                  </a:solidFill>
                </a:rPr>
                <a:t>Two AT </a:t>
              </a:r>
              <a:r>
                <a:rPr lang="en-GB" sz="1400" dirty="0" err="1">
                  <a:solidFill>
                    <a:schemeClr val="bg1"/>
                  </a:solidFill>
                </a:rPr>
                <a:t>dets</a:t>
              </a:r>
              <a:r>
                <a:rPr lang="en-GB" sz="1400" dirty="0">
                  <a:solidFill>
                    <a:schemeClr val="bg1"/>
                  </a:solidFill>
                </a:rPr>
                <a:t> together!? Limited </a:t>
              </a:r>
              <a:r>
                <a:rPr lang="en-GB" sz="1400" dirty="0" err="1">
                  <a:solidFill>
                    <a:schemeClr val="bg1"/>
                  </a:solidFill>
                </a:rPr>
                <a:t>LoS</a:t>
              </a:r>
              <a:r>
                <a:rPr lang="en-GB" sz="1400" dirty="0">
                  <a:solidFill>
                    <a:schemeClr val="bg1"/>
                  </a:solidFill>
                </a:rPr>
                <a:t> due to trees</a:t>
              </a:r>
            </a:p>
          </p:txBody>
        </p:sp>
        <p:sp>
          <p:nvSpPr>
            <p:cNvPr id="34" name="Oval 33"/>
            <p:cNvSpPr/>
            <p:nvPr/>
          </p:nvSpPr>
          <p:spPr>
            <a:xfrm>
              <a:off x="6942364" y="3759707"/>
              <a:ext cx="1038225" cy="63817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p:cNvSpPr txBox="1"/>
            <p:nvPr/>
          </p:nvSpPr>
          <p:spPr>
            <a:xfrm>
              <a:off x="6240302" y="4397882"/>
              <a:ext cx="2416586" cy="523220"/>
            </a:xfrm>
            <a:prstGeom prst="rect">
              <a:avLst/>
            </a:prstGeom>
            <a:solidFill>
              <a:schemeClr val="tx1"/>
            </a:solidFill>
            <a:ln w="12700">
              <a:solidFill>
                <a:schemeClr val="bg1"/>
              </a:solidFill>
            </a:ln>
          </p:spPr>
          <p:txBody>
            <a:bodyPr wrap="square" rtlCol="0">
              <a:spAutoFit/>
            </a:bodyPr>
            <a:lstStyle/>
            <a:p>
              <a:pPr algn="ctr"/>
              <a:r>
                <a:rPr lang="en-GB" sz="1400" dirty="0">
                  <a:solidFill>
                    <a:schemeClr val="bg1"/>
                  </a:solidFill>
                </a:rPr>
                <a:t>Remainder of platoon mounted in Warrior in cover</a:t>
              </a:r>
            </a:p>
          </p:txBody>
        </p:sp>
        <p:sp>
          <p:nvSpPr>
            <p:cNvPr id="36" name="Oval 35"/>
            <p:cNvSpPr/>
            <p:nvPr/>
          </p:nvSpPr>
          <p:spPr>
            <a:xfrm>
              <a:off x="1476375" y="5914632"/>
              <a:ext cx="1439025" cy="7735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p:cNvSpPr txBox="1"/>
            <p:nvPr/>
          </p:nvSpPr>
          <p:spPr>
            <a:xfrm>
              <a:off x="2944615" y="5931396"/>
              <a:ext cx="2416586" cy="738664"/>
            </a:xfrm>
            <a:prstGeom prst="rect">
              <a:avLst/>
            </a:prstGeom>
            <a:solidFill>
              <a:schemeClr val="tx1"/>
            </a:solidFill>
            <a:ln w="12700">
              <a:solidFill>
                <a:schemeClr val="bg1"/>
              </a:solidFill>
            </a:ln>
          </p:spPr>
          <p:txBody>
            <a:bodyPr wrap="square" rtlCol="0">
              <a:spAutoFit/>
            </a:bodyPr>
            <a:lstStyle/>
            <a:p>
              <a:pPr algn="ctr"/>
              <a:r>
                <a:rPr lang="en-GB" sz="1400" dirty="0">
                  <a:solidFill>
                    <a:schemeClr val="bg1"/>
                  </a:solidFill>
                </a:rPr>
                <a:t>Half Troop of Challenger 2 in reserve able to interdict penetrations/outflanking </a:t>
              </a:r>
            </a:p>
          </p:txBody>
        </p:sp>
      </p:grpSp>
      <p:grpSp>
        <p:nvGrpSpPr>
          <p:cNvPr id="47" name="Group 46"/>
          <p:cNvGrpSpPr/>
          <p:nvPr/>
        </p:nvGrpSpPr>
        <p:grpSpPr>
          <a:xfrm>
            <a:off x="397329" y="1300148"/>
            <a:ext cx="9480096" cy="5491680"/>
            <a:chOff x="1981819" y="2464335"/>
            <a:chExt cx="9480096" cy="5491680"/>
          </a:xfrm>
        </p:grpSpPr>
        <p:pic>
          <p:nvPicPr>
            <p:cNvPr id="39" name="Picture 3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81819" y="2464335"/>
              <a:ext cx="9480096" cy="5491680"/>
            </a:xfrm>
            <a:prstGeom prst="rect">
              <a:avLst/>
            </a:prstGeom>
          </p:spPr>
        </p:pic>
        <p:sp>
          <p:nvSpPr>
            <p:cNvPr id="40" name="TextBox 39"/>
            <p:cNvSpPr txBox="1"/>
            <p:nvPr/>
          </p:nvSpPr>
          <p:spPr>
            <a:xfrm>
              <a:off x="1995049" y="2464335"/>
              <a:ext cx="1455965" cy="307777"/>
            </a:xfrm>
            <a:prstGeom prst="rect">
              <a:avLst/>
            </a:prstGeom>
            <a:solidFill>
              <a:schemeClr val="bg1"/>
            </a:solidFill>
            <a:ln w="12700">
              <a:solidFill>
                <a:schemeClr val="tx1"/>
              </a:solidFill>
            </a:ln>
          </p:spPr>
          <p:txBody>
            <a:bodyPr wrap="square" rtlCol="0">
              <a:spAutoFit/>
            </a:bodyPr>
            <a:lstStyle/>
            <a:p>
              <a:r>
                <a:rPr lang="en-GB" sz="1400" dirty="0"/>
                <a:t>REAR PLATOON</a:t>
              </a:r>
            </a:p>
          </p:txBody>
        </p:sp>
        <p:sp>
          <p:nvSpPr>
            <p:cNvPr id="41" name="Oval 40"/>
            <p:cNvSpPr/>
            <p:nvPr/>
          </p:nvSpPr>
          <p:spPr>
            <a:xfrm>
              <a:off x="2539774" y="3815126"/>
              <a:ext cx="1439025" cy="7735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p:cNvSpPr txBox="1"/>
            <p:nvPr/>
          </p:nvSpPr>
          <p:spPr>
            <a:xfrm>
              <a:off x="2212557" y="4600280"/>
              <a:ext cx="2140389" cy="738664"/>
            </a:xfrm>
            <a:prstGeom prst="rect">
              <a:avLst/>
            </a:prstGeom>
            <a:solidFill>
              <a:schemeClr val="tx1"/>
            </a:solidFill>
            <a:ln w="12700">
              <a:solidFill>
                <a:schemeClr val="bg1"/>
              </a:solidFill>
            </a:ln>
          </p:spPr>
          <p:txBody>
            <a:bodyPr wrap="square" rtlCol="0">
              <a:spAutoFit/>
            </a:bodyPr>
            <a:lstStyle/>
            <a:p>
              <a:pPr algn="ctr"/>
              <a:r>
                <a:rPr lang="en-GB" sz="1400" dirty="0">
                  <a:solidFill>
                    <a:schemeClr val="bg1"/>
                  </a:solidFill>
                </a:rPr>
                <a:t>Whole platoon centralised and mounted for rapid movement</a:t>
              </a:r>
            </a:p>
          </p:txBody>
        </p:sp>
        <p:sp>
          <p:nvSpPr>
            <p:cNvPr id="43" name="Oval 42"/>
            <p:cNvSpPr/>
            <p:nvPr/>
          </p:nvSpPr>
          <p:spPr>
            <a:xfrm>
              <a:off x="9922970" y="5854700"/>
              <a:ext cx="725980" cy="63286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p:cNvSpPr txBox="1"/>
            <p:nvPr/>
          </p:nvSpPr>
          <p:spPr>
            <a:xfrm>
              <a:off x="9500492" y="6530558"/>
              <a:ext cx="1543050" cy="523220"/>
            </a:xfrm>
            <a:prstGeom prst="rect">
              <a:avLst/>
            </a:prstGeom>
            <a:solidFill>
              <a:schemeClr val="tx1"/>
            </a:solidFill>
            <a:ln w="12700">
              <a:solidFill>
                <a:schemeClr val="bg1"/>
              </a:solidFill>
            </a:ln>
          </p:spPr>
          <p:txBody>
            <a:bodyPr wrap="square" rtlCol="0">
              <a:spAutoFit/>
            </a:bodyPr>
            <a:lstStyle/>
            <a:p>
              <a:pPr algn="ctr"/>
              <a:r>
                <a:rPr lang="en-GB" sz="1400" dirty="0">
                  <a:solidFill>
                    <a:schemeClr val="bg1"/>
                  </a:solidFill>
                </a:rPr>
                <a:t>AT det mounted in reserve?</a:t>
              </a:r>
            </a:p>
          </p:txBody>
        </p:sp>
        <p:sp>
          <p:nvSpPr>
            <p:cNvPr id="45" name="TextBox 44"/>
            <p:cNvSpPr txBox="1"/>
            <p:nvPr/>
          </p:nvSpPr>
          <p:spPr>
            <a:xfrm>
              <a:off x="6190790" y="5685992"/>
              <a:ext cx="2496737" cy="954107"/>
            </a:xfrm>
            <a:prstGeom prst="rect">
              <a:avLst/>
            </a:prstGeom>
            <a:solidFill>
              <a:schemeClr val="tx1"/>
            </a:solidFill>
            <a:ln w="12700">
              <a:solidFill>
                <a:schemeClr val="bg1"/>
              </a:solidFill>
            </a:ln>
          </p:spPr>
          <p:txBody>
            <a:bodyPr wrap="square" rtlCol="0">
              <a:spAutoFit/>
            </a:bodyPr>
            <a:lstStyle/>
            <a:p>
              <a:pPr algn="ctr"/>
              <a:r>
                <a:rPr lang="en-GB" sz="1400" dirty="0">
                  <a:solidFill>
                    <a:schemeClr val="bg1"/>
                  </a:solidFill>
                </a:rPr>
                <a:t>Tanks have commanding view of the road if </a:t>
              </a:r>
              <a:r>
                <a:rPr lang="en-GB" sz="1400" dirty="0" err="1">
                  <a:solidFill>
                    <a:schemeClr val="bg1"/>
                  </a:solidFill>
                </a:rPr>
                <a:t>En</a:t>
              </a:r>
              <a:r>
                <a:rPr lang="en-GB" sz="1400" dirty="0">
                  <a:solidFill>
                    <a:schemeClr val="bg1"/>
                  </a:solidFill>
                </a:rPr>
                <a:t> rapidly penetrates/bypasses the forward </a:t>
              </a:r>
              <a:r>
                <a:rPr lang="en-GB" sz="1400" dirty="0" err="1">
                  <a:solidFill>
                    <a:schemeClr val="bg1"/>
                  </a:solidFill>
                </a:rPr>
                <a:t>pls</a:t>
              </a:r>
              <a:endParaRPr lang="en-GB" sz="1400" dirty="0">
                <a:solidFill>
                  <a:schemeClr val="bg1"/>
                </a:solidFill>
              </a:endParaRPr>
            </a:p>
          </p:txBody>
        </p:sp>
        <p:sp>
          <p:nvSpPr>
            <p:cNvPr id="46" name="Oval 45"/>
            <p:cNvSpPr/>
            <p:nvPr/>
          </p:nvSpPr>
          <p:spPr>
            <a:xfrm>
              <a:off x="6741963" y="4877492"/>
              <a:ext cx="1439025" cy="7735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08009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330" y="368300"/>
            <a:ext cx="3136445" cy="880533"/>
          </a:xfrm>
          <a:solidFill>
            <a:schemeClr val="bg1"/>
          </a:solidFill>
        </p:spPr>
        <p:txBody>
          <a:bodyPr>
            <a:noAutofit/>
          </a:bodyPr>
          <a:lstStyle/>
          <a:p>
            <a:pPr algn="l"/>
            <a:r>
              <a:rPr lang="en-GB" sz="2800" dirty="0"/>
              <a:t>B C</a:t>
            </a:r>
            <a:r>
              <a:rPr lang="en-GB" sz="2000" dirty="0"/>
              <a:t>OY</a:t>
            </a:r>
            <a:r>
              <a:rPr lang="en-GB" sz="2800" dirty="0"/>
              <a:t> P</a:t>
            </a:r>
            <a:r>
              <a:rPr lang="en-GB" sz="2000" dirty="0"/>
              <a:t>OSITION </a:t>
            </a:r>
            <a:r>
              <a:rPr lang="en-GB" sz="2800" dirty="0"/>
              <a:t>AA1 </a:t>
            </a:r>
            <a:br>
              <a:rPr lang="en-GB" sz="2800" dirty="0"/>
            </a:br>
            <a:r>
              <a:rPr lang="en-GB" sz="2400" dirty="0"/>
              <a:t>1424 hrs</a:t>
            </a:r>
            <a:endParaRPr lang="en-GB" sz="1100" dirty="0"/>
          </a:p>
        </p:txBody>
      </p:sp>
      <p:sp>
        <p:nvSpPr>
          <p:cNvPr id="5" name="Content Placeholder 2"/>
          <p:cNvSpPr>
            <a:spLocks noGrp="1"/>
          </p:cNvSpPr>
          <p:nvPr>
            <p:ph idx="1"/>
          </p:nvPr>
        </p:nvSpPr>
        <p:spPr>
          <a:xfrm>
            <a:off x="3691467" y="368300"/>
            <a:ext cx="8102600" cy="931848"/>
          </a:xfrm>
        </p:spPr>
        <p:txBody>
          <a:bodyPr>
            <a:normAutofit fontScale="92500" lnSpcReduction="20000"/>
          </a:bodyPr>
          <a:lstStyle/>
          <a:p>
            <a:r>
              <a:rPr lang="en-GB" dirty="0"/>
              <a:t>Horse shoe formation hoping to catch the </a:t>
            </a:r>
            <a:r>
              <a:rPr lang="en-GB" dirty="0" err="1"/>
              <a:t>En</a:t>
            </a:r>
            <a:r>
              <a:rPr lang="en-GB" dirty="0"/>
              <a:t> within a central EA.</a:t>
            </a:r>
          </a:p>
          <a:p>
            <a:r>
              <a:rPr lang="en-GB" dirty="0"/>
              <a:t>Platoons very concentrated and infantry mounted means not all weapons covering the EAs.</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7330" y="1328723"/>
            <a:ext cx="9451520" cy="5316480"/>
          </a:xfrm>
          <a:prstGeom prst="rect">
            <a:avLst/>
          </a:prstGeom>
        </p:spPr>
      </p:pic>
      <p:grpSp>
        <p:nvGrpSpPr>
          <p:cNvPr id="9" name="Group 8"/>
          <p:cNvGrpSpPr/>
          <p:nvPr/>
        </p:nvGrpSpPr>
        <p:grpSpPr>
          <a:xfrm>
            <a:off x="397330" y="1367512"/>
            <a:ext cx="9963134" cy="5348302"/>
            <a:chOff x="397330" y="1300149"/>
            <a:chExt cx="9963134" cy="5348302"/>
          </a:xfrm>
        </p:grpSpPr>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7330" y="1300149"/>
              <a:ext cx="9451520" cy="5348302"/>
            </a:xfrm>
            <a:prstGeom prst="rect">
              <a:avLst/>
            </a:prstGeom>
          </p:spPr>
        </p:pic>
        <p:sp>
          <p:nvSpPr>
            <p:cNvPr id="48" name="TextBox 47"/>
            <p:cNvSpPr txBox="1"/>
            <p:nvPr/>
          </p:nvSpPr>
          <p:spPr>
            <a:xfrm>
              <a:off x="410559" y="1304923"/>
              <a:ext cx="1455965" cy="307777"/>
            </a:xfrm>
            <a:prstGeom prst="rect">
              <a:avLst/>
            </a:prstGeom>
            <a:solidFill>
              <a:schemeClr val="bg1"/>
            </a:solidFill>
            <a:ln w="12700">
              <a:solidFill>
                <a:schemeClr val="tx1"/>
              </a:solidFill>
            </a:ln>
          </p:spPr>
          <p:txBody>
            <a:bodyPr wrap="square" rtlCol="0">
              <a:spAutoFit/>
            </a:bodyPr>
            <a:lstStyle/>
            <a:p>
              <a:r>
                <a:rPr lang="en-GB" sz="1400" dirty="0"/>
                <a:t>LEFT PLATOON</a:t>
              </a:r>
            </a:p>
          </p:txBody>
        </p:sp>
        <p:sp>
          <p:nvSpPr>
            <p:cNvPr id="49" name="Oval 48"/>
            <p:cNvSpPr/>
            <p:nvPr/>
          </p:nvSpPr>
          <p:spPr>
            <a:xfrm>
              <a:off x="3288910" y="2227089"/>
              <a:ext cx="1178316" cy="59231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p:cNvSpPr txBox="1"/>
            <p:nvPr/>
          </p:nvSpPr>
          <p:spPr>
            <a:xfrm>
              <a:off x="1119491" y="2046190"/>
              <a:ext cx="2140389" cy="954107"/>
            </a:xfrm>
            <a:prstGeom prst="rect">
              <a:avLst/>
            </a:prstGeom>
            <a:solidFill>
              <a:schemeClr val="tx1"/>
            </a:solidFill>
            <a:ln w="12700">
              <a:solidFill>
                <a:schemeClr val="bg1"/>
              </a:solidFill>
            </a:ln>
          </p:spPr>
          <p:txBody>
            <a:bodyPr wrap="square" rtlCol="0">
              <a:spAutoFit/>
            </a:bodyPr>
            <a:lstStyle/>
            <a:p>
              <a:pPr algn="ctr"/>
              <a:r>
                <a:rPr lang="en-GB" sz="1400" dirty="0">
                  <a:solidFill>
                    <a:schemeClr val="bg1"/>
                  </a:solidFill>
                </a:rPr>
                <a:t>Half platoon forward covering likely </a:t>
              </a:r>
              <a:r>
                <a:rPr lang="en-GB" sz="1400" dirty="0" err="1">
                  <a:solidFill>
                    <a:schemeClr val="bg1"/>
                  </a:solidFill>
                </a:rPr>
                <a:t>En</a:t>
              </a:r>
              <a:r>
                <a:rPr lang="en-GB" sz="1400" dirty="0">
                  <a:solidFill>
                    <a:schemeClr val="bg1"/>
                  </a:solidFill>
                </a:rPr>
                <a:t> approach but infantry still mounted?!</a:t>
              </a:r>
            </a:p>
          </p:txBody>
        </p:sp>
        <p:sp>
          <p:nvSpPr>
            <p:cNvPr id="51" name="Oval 50"/>
            <p:cNvSpPr/>
            <p:nvPr/>
          </p:nvSpPr>
          <p:spPr>
            <a:xfrm>
              <a:off x="7013185" y="5903739"/>
              <a:ext cx="1206890" cy="74146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p:cNvSpPr/>
            <p:nvPr/>
          </p:nvSpPr>
          <p:spPr>
            <a:xfrm>
              <a:off x="2755510" y="3922539"/>
              <a:ext cx="454415" cy="43991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p:cNvSpPr/>
            <p:nvPr/>
          </p:nvSpPr>
          <p:spPr>
            <a:xfrm>
              <a:off x="6270235" y="4941714"/>
              <a:ext cx="454415" cy="43991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p:cNvSpPr txBox="1"/>
            <p:nvPr/>
          </p:nvSpPr>
          <p:spPr>
            <a:xfrm>
              <a:off x="3427716" y="4362450"/>
              <a:ext cx="2140389" cy="738664"/>
            </a:xfrm>
            <a:prstGeom prst="rect">
              <a:avLst/>
            </a:prstGeom>
            <a:solidFill>
              <a:schemeClr val="tx1"/>
            </a:solidFill>
            <a:ln w="12700">
              <a:solidFill>
                <a:schemeClr val="bg1"/>
              </a:solidFill>
            </a:ln>
          </p:spPr>
          <p:txBody>
            <a:bodyPr wrap="square" rtlCol="0">
              <a:spAutoFit/>
            </a:bodyPr>
            <a:lstStyle/>
            <a:p>
              <a:pPr algn="ctr"/>
              <a:r>
                <a:rPr lang="en-GB" sz="1400" dirty="0">
                  <a:solidFill>
                    <a:schemeClr val="bg1"/>
                  </a:solidFill>
                </a:rPr>
                <a:t>Remaining warriors can cover the EA but infantry are still mounted!?</a:t>
              </a:r>
            </a:p>
          </p:txBody>
        </p:sp>
        <p:sp>
          <p:nvSpPr>
            <p:cNvPr id="55" name="TextBox 54"/>
            <p:cNvSpPr txBox="1"/>
            <p:nvPr/>
          </p:nvSpPr>
          <p:spPr>
            <a:xfrm>
              <a:off x="8220075" y="6012861"/>
              <a:ext cx="2140389" cy="523220"/>
            </a:xfrm>
            <a:prstGeom prst="rect">
              <a:avLst/>
            </a:prstGeom>
            <a:solidFill>
              <a:schemeClr val="tx1"/>
            </a:solidFill>
            <a:ln w="12700">
              <a:solidFill>
                <a:schemeClr val="bg1"/>
              </a:solidFill>
            </a:ln>
          </p:spPr>
          <p:txBody>
            <a:bodyPr wrap="square" rtlCol="0">
              <a:spAutoFit/>
            </a:bodyPr>
            <a:lstStyle/>
            <a:p>
              <a:pPr algn="ctr"/>
              <a:r>
                <a:rPr lang="en-GB" sz="1400" dirty="0">
                  <a:solidFill>
                    <a:schemeClr val="bg1"/>
                  </a:solidFill>
                </a:rPr>
                <a:t>Mortar Section way too close to FLOT!</a:t>
              </a:r>
            </a:p>
          </p:txBody>
        </p:sp>
      </p:grpSp>
      <p:grpSp>
        <p:nvGrpSpPr>
          <p:cNvPr id="11" name="Group 10"/>
          <p:cNvGrpSpPr/>
          <p:nvPr/>
        </p:nvGrpSpPr>
        <p:grpSpPr>
          <a:xfrm>
            <a:off x="410559" y="1360988"/>
            <a:ext cx="9465065" cy="5351550"/>
            <a:chOff x="1119491" y="2485894"/>
            <a:chExt cx="9465065" cy="5351550"/>
          </a:xfrm>
        </p:grpSpPr>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19491" y="2485894"/>
              <a:ext cx="9465065" cy="5351550"/>
            </a:xfrm>
            <a:prstGeom prst="rect">
              <a:avLst/>
            </a:prstGeom>
          </p:spPr>
        </p:pic>
        <p:sp>
          <p:nvSpPr>
            <p:cNvPr id="56" name="TextBox 55"/>
            <p:cNvSpPr txBox="1"/>
            <p:nvPr/>
          </p:nvSpPr>
          <p:spPr>
            <a:xfrm>
              <a:off x="1119491" y="2487682"/>
              <a:ext cx="1728484" cy="307777"/>
            </a:xfrm>
            <a:prstGeom prst="rect">
              <a:avLst/>
            </a:prstGeom>
            <a:solidFill>
              <a:schemeClr val="bg1"/>
            </a:solidFill>
            <a:ln w="12700">
              <a:solidFill>
                <a:schemeClr val="tx1"/>
              </a:solidFill>
            </a:ln>
          </p:spPr>
          <p:txBody>
            <a:bodyPr wrap="square" rtlCol="0">
              <a:spAutoFit/>
            </a:bodyPr>
            <a:lstStyle/>
            <a:p>
              <a:r>
                <a:rPr lang="en-GB" sz="1400" dirty="0"/>
                <a:t>CENTRE PLATOON</a:t>
              </a:r>
            </a:p>
          </p:txBody>
        </p:sp>
        <p:sp>
          <p:nvSpPr>
            <p:cNvPr id="57" name="Oval 56"/>
            <p:cNvSpPr/>
            <p:nvPr/>
          </p:nvSpPr>
          <p:spPr>
            <a:xfrm>
              <a:off x="2667000" y="6464933"/>
              <a:ext cx="1301812" cy="79311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extBox 57"/>
            <p:cNvSpPr txBox="1"/>
            <p:nvPr/>
          </p:nvSpPr>
          <p:spPr>
            <a:xfrm>
              <a:off x="6468760" y="7129990"/>
              <a:ext cx="2140389" cy="523220"/>
            </a:xfrm>
            <a:prstGeom prst="rect">
              <a:avLst/>
            </a:prstGeom>
            <a:solidFill>
              <a:schemeClr val="tx1"/>
            </a:solidFill>
            <a:ln w="12700">
              <a:solidFill>
                <a:schemeClr val="bg1"/>
              </a:solidFill>
            </a:ln>
          </p:spPr>
          <p:txBody>
            <a:bodyPr wrap="square" rtlCol="0">
              <a:spAutoFit/>
            </a:bodyPr>
            <a:lstStyle/>
            <a:p>
              <a:pPr algn="ctr"/>
              <a:r>
                <a:rPr lang="en-GB" sz="1400" dirty="0">
                  <a:solidFill>
                    <a:schemeClr val="bg1"/>
                  </a:solidFill>
                </a:rPr>
                <a:t>Platoon tightly grouped and all mounted</a:t>
              </a:r>
            </a:p>
          </p:txBody>
        </p:sp>
        <p:sp>
          <p:nvSpPr>
            <p:cNvPr id="59" name="Oval 58"/>
            <p:cNvSpPr/>
            <p:nvPr/>
          </p:nvSpPr>
          <p:spPr>
            <a:xfrm>
              <a:off x="6810375" y="6303208"/>
              <a:ext cx="1457161" cy="79311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p:cNvSpPr/>
            <p:nvPr/>
          </p:nvSpPr>
          <p:spPr>
            <a:xfrm>
              <a:off x="2699136" y="5445890"/>
              <a:ext cx="1063240" cy="71678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TextBox 60"/>
            <p:cNvSpPr txBox="1"/>
            <p:nvPr/>
          </p:nvSpPr>
          <p:spPr>
            <a:xfrm>
              <a:off x="3778781" y="5326278"/>
              <a:ext cx="2140389" cy="738664"/>
            </a:xfrm>
            <a:prstGeom prst="rect">
              <a:avLst/>
            </a:prstGeom>
            <a:solidFill>
              <a:schemeClr val="tx1"/>
            </a:solidFill>
            <a:ln w="12700">
              <a:solidFill>
                <a:schemeClr val="bg1"/>
              </a:solidFill>
            </a:ln>
          </p:spPr>
          <p:txBody>
            <a:bodyPr wrap="square" rtlCol="0">
              <a:spAutoFit/>
            </a:bodyPr>
            <a:lstStyle/>
            <a:p>
              <a:pPr algn="ctr"/>
              <a:r>
                <a:rPr lang="en-GB" sz="1400" dirty="0">
                  <a:solidFill>
                    <a:schemeClr val="bg1"/>
                  </a:solidFill>
                </a:rPr>
                <a:t>All AT </a:t>
              </a:r>
              <a:r>
                <a:rPr lang="en-GB" sz="1400" dirty="0" err="1">
                  <a:solidFill>
                    <a:schemeClr val="bg1"/>
                  </a:solidFill>
                </a:rPr>
                <a:t>dets</a:t>
              </a:r>
              <a:r>
                <a:rPr lang="en-GB" sz="1400" dirty="0">
                  <a:solidFill>
                    <a:schemeClr val="bg1"/>
                  </a:solidFill>
                </a:rPr>
                <a:t> in one group and all mounted = unable to engage</a:t>
              </a:r>
            </a:p>
          </p:txBody>
        </p:sp>
        <p:sp>
          <p:nvSpPr>
            <p:cNvPr id="62" name="TextBox 61"/>
            <p:cNvSpPr txBox="1"/>
            <p:nvPr/>
          </p:nvSpPr>
          <p:spPr>
            <a:xfrm>
              <a:off x="3968812" y="6596390"/>
              <a:ext cx="2140389" cy="523220"/>
            </a:xfrm>
            <a:prstGeom prst="rect">
              <a:avLst/>
            </a:prstGeom>
            <a:solidFill>
              <a:schemeClr val="tx1"/>
            </a:solidFill>
            <a:ln w="12700">
              <a:solidFill>
                <a:schemeClr val="bg1"/>
              </a:solidFill>
            </a:ln>
          </p:spPr>
          <p:txBody>
            <a:bodyPr wrap="square" rtlCol="0">
              <a:spAutoFit/>
            </a:bodyPr>
            <a:lstStyle/>
            <a:p>
              <a:pPr algn="ctr"/>
              <a:r>
                <a:rPr lang="en-GB" sz="1400" dirty="0">
                  <a:solidFill>
                    <a:schemeClr val="bg1"/>
                  </a:solidFill>
                </a:rPr>
                <a:t>All tanks massed with no </a:t>
              </a:r>
              <a:r>
                <a:rPr lang="en-GB" sz="1400" dirty="0" err="1">
                  <a:solidFill>
                    <a:schemeClr val="bg1"/>
                  </a:solidFill>
                </a:rPr>
                <a:t>LoS</a:t>
              </a:r>
              <a:r>
                <a:rPr lang="en-GB" sz="1400" dirty="0">
                  <a:solidFill>
                    <a:schemeClr val="bg1"/>
                  </a:solidFill>
                </a:rPr>
                <a:t> onto EA</a:t>
              </a:r>
            </a:p>
          </p:txBody>
        </p:sp>
      </p:grpSp>
      <p:grpSp>
        <p:nvGrpSpPr>
          <p:cNvPr id="13" name="Group 12"/>
          <p:cNvGrpSpPr/>
          <p:nvPr/>
        </p:nvGrpSpPr>
        <p:grpSpPr>
          <a:xfrm>
            <a:off x="397330" y="1360988"/>
            <a:ext cx="9451520" cy="5344999"/>
            <a:chOff x="3859502" y="1513001"/>
            <a:chExt cx="9451520" cy="5344999"/>
          </a:xfrm>
        </p:grpSpPr>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859502" y="1513001"/>
              <a:ext cx="9451520" cy="5344999"/>
            </a:xfrm>
            <a:prstGeom prst="rect">
              <a:avLst/>
            </a:prstGeom>
          </p:spPr>
        </p:pic>
        <p:sp>
          <p:nvSpPr>
            <p:cNvPr id="63" name="TextBox 62"/>
            <p:cNvSpPr txBox="1"/>
            <p:nvPr/>
          </p:nvSpPr>
          <p:spPr>
            <a:xfrm>
              <a:off x="3864417" y="1514789"/>
              <a:ext cx="1555823" cy="307777"/>
            </a:xfrm>
            <a:prstGeom prst="rect">
              <a:avLst/>
            </a:prstGeom>
            <a:solidFill>
              <a:schemeClr val="bg1"/>
            </a:solidFill>
            <a:ln w="12700">
              <a:solidFill>
                <a:schemeClr val="tx1"/>
              </a:solidFill>
            </a:ln>
          </p:spPr>
          <p:txBody>
            <a:bodyPr wrap="square" rtlCol="0">
              <a:spAutoFit/>
            </a:bodyPr>
            <a:lstStyle/>
            <a:p>
              <a:r>
                <a:rPr lang="en-GB" sz="1400" dirty="0"/>
                <a:t>RIGHT PLATOON</a:t>
              </a:r>
            </a:p>
          </p:txBody>
        </p:sp>
        <p:sp>
          <p:nvSpPr>
            <p:cNvPr id="64" name="Oval 63"/>
            <p:cNvSpPr/>
            <p:nvPr/>
          </p:nvSpPr>
          <p:spPr>
            <a:xfrm>
              <a:off x="8585262" y="4987970"/>
              <a:ext cx="1303591" cy="89823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TextBox 64"/>
            <p:cNvSpPr txBox="1"/>
            <p:nvPr/>
          </p:nvSpPr>
          <p:spPr>
            <a:xfrm>
              <a:off x="9888853" y="5012293"/>
              <a:ext cx="2140389" cy="954107"/>
            </a:xfrm>
            <a:prstGeom prst="rect">
              <a:avLst/>
            </a:prstGeom>
            <a:solidFill>
              <a:schemeClr val="tx1"/>
            </a:solidFill>
            <a:ln w="12700">
              <a:solidFill>
                <a:schemeClr val="bg1"/>
              </a:solidFill>
            </a:ln>
          </p:spPr>
          <p:txBody>
            <a:bodyPr wrap="square" rtlCol="0">
              <a:spAutoFit/>
            </a:bodyPr>
            <a:lstStyle/>
            <a:p>
              <a:pPr algn="ctr"/>
              <a:r>
                <a:rPr lang="en-GB" sz="1400" dirty="0">
                  <a:solidFill>
                    <a:schemeClr val="bg1"/>
                  </a:solidFill>
                </a:rPr>
                <a:t>Platoon unable to see over the crest into the EA.  Infantry remain mounted for quick movement.</a:t>
              </a:r>
            </a:p>
          </p:txBody>
        </p:sp>
      </p:grpSp>
    </p:spTree>
    <p:extLst>
      <p:ext uri="{BB962C8B-B14F-4D97-AF65-F5344CB8AC3E}">
        <p14:creationId xmlns:p14="http://schemas.microsoft.com/office/powerpoint/2010/main" val="11599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330" y="368300"/>
            <a:ext cx="3136445" cy="880533"/>
          </a:xfrm>
          <a:solidFill>
            <a:schemeClr val="bg1"/>
          </a:solidFill>
        </p:spPr>
        <p:txBody>
          <a:bodyPr>
            <a:noAutofit/>
          </a:bodyPr>
          <a:lstStyle/>
          <a:p>
            <a:pPr algn="l"/>
            <a:r>
              <a:rPr lang="en-GB" sz="2800" dirty="0"/>
              <a:t>C C</a:t>
            </a:r>
            <a:r>
              <a:rPr lang="en-GB" sz="2000" dirty="0"/>
              <a:t>OY</a:t>
            </a:r>
            <a:r>
              <a:rPr lang="en-GB" sz="2800" dirty="0"/>
              <a:t> P</a:t>
            </a:r>
            <a:r>
              <a:rPr lang="en-GB" sz="2000" dirty="0"/>
              <a:t>OSITION </a:t>
            </a:r>
            <a:r>
              <a:rPr lang="en-GB" sz="2800" dirty="0"/>
              <a:t>AA1 </a:t>
            </a:r>
            <a:br>
              <a:rPr lang="en-GB" sz="2800" dirty="0"/>
            </a:br>
            <a:r>
              <a:rPr lang="en-GB" sz="2400" dirty="0"/>
              <a:t>1424 hrs</a:t>
            </a:r>
            <a:endParaRPr lang="en-GB" sz="1100" dirty="0"/>
          </a:p>
        </p:txBody>
      </p:sp>
      <p:sp>
        <p:nvSpPr>
          <p:cNvPr id="5" name="Content Placeholder 2"/>
          <p:cNvSpPr>
            <a:spLocks noGrp="1"/>
          </p:cNvSpPr>
          <p:nvPr>
            <p:ph idx="1"/>
          </p:nvPr>
        </p:nvSpPr>
        <p:spPr>
          <a:xfrm>
            <a:off x="3691467" y="368300"/>
            <a:ext cx="8102600" cy="931848"/>
          </a:xfrm>
        </p:spPr>
        <p:txBody>
          <a:bodyPr>
            <a:normAutofit fontScale="92500" lnSpcReduction="20000"/>
          </a:bodyPr>
          <a:lstStyle/>
          <a:p>
            <a:r>
              <a:rPr lang="en-GB" dirty="0"/>
              <a:t>Disperse across Coy AO.  Some  AT/</a:t>
            </a:r>
            <a:r>
              <a:rPr lang="en-GB" dirty="0" err="1"/>
              <a:t>Inf</a:t>
            </a:r>
            <a:r>
              <a:rPr lang="en-GB" dirty="0"/>
              <a:t> </a:t>
            </a:r>
            <a:r>
              <a:rPr lang="en-GB" dirty="0" err="1"/>
              <a:t>fwd</a:t>
            </a:r>
            <a:r>
              <a:rPr lang="en-GB" dirty="0"/>
              <a:t> to cover </a:t>
            </a:r>
            <a:r>
              <a:rPr lang="en-GB" dirty="0" err="1"/>
              <a:t>pos</a:t>
            </a:r>
            <a:r>
              <a:rPr lang="en-GB" dirty="0"/>
              <a:t> penetration through B Coy.</a:t>
            </a:r>
          </a:p>
          <a:p>
            <a:r>
              <a:rPr lang="en-GB" dirty="0"/>
              <a:t>Mostly mounted to move quickly if required</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7330" y="1384101"/>
            <a:ext cx="9356270" cy="5262901"/>
          </a:xfrm>
          <a:prstGeom prst="rect">
            <a:avLst/>
          </a:prstGeom>
        </p:spPr>
      </p:pic>
      <p:grpSp>
        <p:nvGrpSpPr>
          <p:cNvPr id="16" name="Group 15"/>
          <p:cNvGrpSpPr/>
          <p:nvPr/>
        </p:nvGrpSpPr>
        <p:grpSpPr>
          <a:xfrm>
            <a:off x="390524" y="1384101"/>
            <a:ext cx="9331142" cy="5235774"/>
            <a:chOff x="390524" y="1384101"/>
            <a:chExt cx="9331142" cy="5235774"/>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7330" y="1384101"/>
              <a:ext cx="9324336" cy="5235774"/>
            </a:xfrm>
            <a:prstGeom prst="rect">
              <a:avLst/>
            </a:prstGeom>
          </p:spPr>
        </p:pic>
        <p:sp>
          <p:nvSpPr>
            <p:cNvPr id="31" name="TextBox 30"/>
            <p:cNvSpPr txBox="1"/>
            <p:nvPr/>
          </p:nvSpPr>
          <p:spPr>
            <a:xfrm>
              <a:off x="409728" y="1384101"/>
              <a:ext cx="2066771" cy="307777"/>
            </a:xfrm>
            <a:prstGeom prst="rect">
              <a:avLst/>
            </a:prstGeom>
            <a:solidFill>
              <a:schemeClr val="bg1"/>
            </a:solidFill>
            <a:ln w="12700">
              <a:solidFill>
                <a:schemeClr val="tx1"/>
              </a:solidFill>
            </a:ln>
          </p:spPr>
          <p:txBody>
            <a:bodyPr wrap="square" rtlCol="0">
              <a:spAutoFit/>
            </a:bodyPr>
            <a:lstStyle/>
            <a:p>
              <a:r>
                <a:rPr lang="en-GB" sz="1400" dirty="0"/>
                <a:t>ANTI ARMOUR SCREEN</a:t>
              </a:r>
            </a:p>
          </p:txBody>
        </p:sp>
        <p:sp>
          <p:nvSpPr>
            <p:cNvPr id="39" name="Freeform 38"/>
            <p:cNvSpPr/>
            <p:nvPr/>
          </p:nvSpPr>
          <p:spPr>
            <a:xfrm>
              <a:off x="4048125" y="2419350"/>
              <a:ext cx="5143500" cy="3564267"/>
            </a:xfrm>
            <a:custGeom>
              <a:avLst/>
              <a:gdLst>
                <a:gd name="connsiteX0" fmla="*/ 3905250 w 5143500"/>
                <a:gd name="connsiteY0" fmla="*/ 0 h 3564267"/>
                <a:gd name="connsiteX1" fmla="*/ 4391025 w 5143500"/>
                <a:gd name="connsiteY1" fmla="*/ 28575 h 3564267"/>
                <a:gd name="connsiteX2" fmla="*/ 4419600 w 5143500"/>
                <a:gd name="connsiteY2" fmla="*/ 333375 h 3564267"/>
                <a:gd name="connsiteX3" fmla="*/ 4667250 w 5143500"/>
                <a:gd name="connsiteY3" fmla="*/ 685800 h 3564267"/>
                <a:gd name="connsiteX4" fmla="*/ 4306731 w 5143500"/>
                <a:gd name="connsiteY4" fmla="*/ 1767357 h 3564267"/>
                <a:gd name="connsiteX5" fmla="*/ 4314825 w 5143500"/>
                <a:gd name="connsiteY5" fmla="*/ 1771650 h 3564267"/>
                <a:gd name="connsiteX6" fmla="*/ 3848100 w 5143500"/>
                <a:gd name="connsiteY6" fmla="*/ 1781175 h 3564267"/>
                <a:gd name="connsiteX7" fmla="*/ 3225290 w 5143500"/>
                <a:gd name="connsiteY7" fmla="*/ 1693303 h 3564267"/>
                <a:gd name="connsiteX8" fmla="*/ 5143500 w 5143500"/>
                <a:gd name="connsiteY8" fmla="*/ 3564267 h 3564267"/>
                <a:gd name="connsiteX9" fmla="*/ 1971754 w 5143500"/>
                <a:gd name="connsiteY9" fmla="*/ 1516443 h 3564267"/>
                <a:gd name="connsiteX10" fmla="*/ 0 w 5143500"/>
                <a:gd name="connsiteY10" fmla="*/ 1238250 h 3564267"/>
                <a:gd name="connsiteX11" fmla="*/ 1333500 w 5143500"/>
                <a:gd name="connsiteY11" fmla="*/ 190500 h 3564267"/>
                <a:gd name="connsiteX12" fmla="*/ 2257174 w 5143500"/>
                <a:gd name="connsiteY12" fmla="*/ 680372 h 3564267"/>
                <a:gd name="connsiteX13" fmla="*/ 3124200 w 5143500"/>
                <a:gd name="connsiteY13" fmla="*/ 581025 h 3564267"/>
                <a:gd name="connsiteX14" fmla="*/ 3324225 w 5143500"/>
                <a:gd name="connsiteY14" fmla="*/ 323850 h 3564267"/>
                <a:gd name="connsiteX15" fmla="*/ 3695700 w 5143500"/>
                <a:gd name="connsiteY15" fmla="*/ 323850 h 3564267"/>
                <a:gd name="connsiteX16" fmla="*/ 3771900 w 5143500"/>
                <a:gd name="connsiteY16" fmla="*/ 219075 h 356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43500" h="3564267">
                  <a:moveTo>
                    <a:pt x="3905250" y="0"/>
                  </a:moveTo>
                  <a:lnTo>
                    <a:pt x="4391025" y="28575"/>
                  </a:lnTo>
                  <a:lnTo>
                    <a:pt x="4419600" y="333375"/>
                  </a:lnTo>
                  <a:lnTo>
                    <a:pt x="4667250" y="685800"/>
                  </a:lnTo>
                  <a:lnTo>
                    <a:pt x="4306731" y="1767357"/>
                  </a:lnTo>
                  <a:lnTo>
                    <a:pt x="4314825" y="1771650"/>
                  </a:lnTo>
                  <a:lnTo>
                    <a:pt x="3848100" y="1781175"/>
                  </a:lnTo>
                  <a:lnTo>
                    <a:pt x="3225290" y="1693303"/>
                  </a:lnTo>
                  <a:lnTo>
                    <a:pt x="5143500" y="3564267"/>
                  </a:lnTo>
                  <a:lnTo>
                    <a:pt x="1971754" y="1516443"/>
                  </a:lnTo>
                  <a:lnTo>
                    <a:pt x="0" y="1238250"/>
                  </a:lnTo>
                  <a:lnTo>
                    <a:pt x="1333500" y="190500"/>
                  </a:lnTo>
                  <a:lnTo>
                    <a:pt x="2257174" y="680372"/>
                  </a:lnTo>
                  <a:lnTo>
                    <a:pt x="3124200" y="581025"/>
                  </a:lnTo>
                  <a:lnTo>
                    <a:pt x="3324225" y="323850"/>
                  </a:lnTo>
                  <a:lnTo>
                    <a:pt x="3695700" y="323850"/>
                  </a:lnTo>
                  <a:lnTo>
                    <a:pt x="3771900" y="219075"/>
                  </a:lnTo>
                  <a:close/>
                </a:path>
              </a:pathLst>
            </a:custGeom>
            <a:solidFill>
              <a:srgbClr val="0070C0">
                <a:alpha val="4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p:cNvSpPr/>
            <p:nvPr/>
          </p:nvSpPr>
          <p:spPr>
            <a:xfrm>
              <a:off x="390524" y="2438399"/>
              <a:ext cx="2705100" cy="1085851"/>
            </a:xfrm>
            <a:custGeom>
              <a:avLst/>
              <a:gdLst>
                <a:gd name="connsiteX0" fmla="*/ 2190750 w 2190750"/>
                <a:gd name="connsiteY0" fmla="*/ 723900 h 723900"/>
                <a:gd name="connsiteX1" fmla="*/ 0 w 2190750"/>
                <a:gd name="connsiteY1" fmla="*/ 485775 h 723900"/>
                <a:gd name="connsiteX2" fmla="*/ 1933575 w 2190750"/>
                <a:gd name="connsiteY2" fmla="*/ 0 h 723900"/>
                <a:gd name="connsiteX3" fmla="*/ 2190750 w 2190750"/>
                <a:gd name="connsiteY3" fmla="*/ 723900 h 723900"/>
                <a:gd name="connsiteX0" fmla="*/ 2190750 w 2190750"/>
                <a:gd name="connsiteY0" fmla="*/ 628650 h 628650"/>
                <a:gd name="connsiteX1" fmla="*/ 0 w 2190750"/>
                <a:gd name="connsiteY1" fmla="*/ 390525 h 628650"/>
                <a:gd name="connsiteX2" fmla="*/ 1752600 w 2190750"/>
                <a:gd name="connsiteY2" fmla="*/ 0 h 628650"/>
                <a:gd name="connsiteX3" fmla="*/ 2190750 w 2190750"/>
                <a:gd name="connsiteY3" fmla="*/ 628650 h 628650"/>
                <a:gd name="connsiteX0" fmla="*/ 1657350 w 1657350"/>
                <a:gd name="connsiteY0" fmla="*/ 876300 h 876300"/>
                <a:gd name="connsiteX1" fmla="*/ 0 w 1657350"/>
                <a:gd name="connsiteY1" fmla="*/ 0 h 876300"/>
                <a:gd name="connsiteX2" fmla="*/ 1219200 w 1657350"/>
                <a:gd name="connsiteY2" fmla="*/ 247650 h 876300"/>
                <a:gd name="connsiteX3" fmla="*/ 1657350 w 1657350"/>
                <a:gd name="connsiteY3" fmla="*/ 876300 h 876300"/>
                <a:gd name="connsiteX0" fmla="*/ 0 w 2619375"/>
                <a:gd name="connsiteY0" fmla="*/ 752475 h 752475"/>
                <a:gd name="connsiteX1" fmla="*/ 1400175 w 2619375"/>
                <a:gd name="connsiteY1" fmla="*/ 0 h 752475"/>
                <a:gd name="connsiteX2" fmla="*/ 2619375 w 2619375"/>
                <a:gd name="connsiteY2" fmla="*/ 247650 h 752475"/>
                <a:gd name="connsiteX3" fmla="*/ 0 w 2619375"/>
                <a:gd name="connsiteY3" fmla="*/ 752475 h 752475"/>
                <a:gd name="connsiteX0" fmla="*/ 0 w 2705100"/>
                <a:gd name="connsiteY0" fmla="*/ 457200 h 457200"/>
                <a:gd name="connsiteX1" fmla="*/ 1485900 w 2705100"/>
                <a:gd name="connsiteY1" fmla="*/ 0 h 457200"/>
                <a:gd name="connsiteX2" fmla="*/ 2705100 w 2705100"/>
                <a:gd name="connsiteY2" fmla="*/ 247650 h 457200"/>
                <a:gd name="connsiteX3" fmla="*/ 0 w 2705100"/>
                <a:gd name="connsiteY3" fmla="*/ 457200 h 457200"/>
                <a:gd name="connsiteX0" fmla="*/ 0 w 2705100"/>
                <a:gd name="connsiteY0" fmla="*/ 457200 h 800101"/>
                <a:gd name="connsiteX1" fmla="*/ 1485900 w 2705100"/>
                <a:gd name="connsiteY1" fmla="*/ 0 h 800101"/>
                <a:gd name="connsiteX2" fmla="*/ 2705100 w 2705100"/>
                <a:gd name="connsiteY2" fmla="*/ 247650 h 800101"/>
                <a:gd name="connsiteX3" fmla="*/ 876301 w 2705100"/>
                <a:gd name="connsiteY3" fmla="*/ 800101 h 800101"/>
                <a:gd name="connsiteX4" fmla="*/ 0 w 2705100"/>
                <a:gd name="connsiteY4" fmla="*/ 457200 h 800101"/>
                <a:gd name="connsiteX0" fmla="*/ 0 w 2705100"/>
                <a:gd name="connsiteY0" fmla="*/ 457200 h 800101"/>
                <a:gd name="connsiteX1" fmla="*/ 1485900 w 2705100"/>
                <a:gd name="connsiteY1" fmla="*/ 0 h 800101"/>
                <a:gd name="connsiteX2" fmla="*/ 2705100 w 2705100"/>
                <a:gd name="connsiteY2" fmla="*/ 247650 h 800101"/>
                <a:gd name="connsiteX3" fmla="*/ 876301 w 2705100"/>
                <a:gd name="connsiteY3" fmla="*/ 800101 h 800101"/>
                <a:gd name="connsiteX4" fmla="*/ 0 w 2705100"/>
                <a:gd name="connsiteY4" fmla="*/ 457200 h 800101"/>
                <a:gd name="connsiteX0" fmla="*/ 0 w 2705100"/>
                <a:gd name="connsiteY0" fmla="*/ 457200 h 1085851"/>
                <a:gd name="connsiteX1" fmla="*/ 1485900 w 2705100"/>
                <a:gd name="connsiteY1" fmla="*/ 0 h 1085851"/>
                <a:gd name="connsiteX2" fmla="*/ 2705100 w 2705100"/>
                <a:gd name="connsiteY2" fmla="*/ 247650 h 1085851"/>
                <a:gd name="connsiteX3" fmla="*/ 28576 w 2705100"/>
                <a:gd name="connsiteY3" fmla="*/ 1085851 h 1085851"/>
                <a:gd name="connsiteX4" fmla="*/ 0 w 2705100"/>
                <a:gd name="connsiteY4" fmla="*/ 457200 h 1085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100" h="1085851">
                  <a:moveTo>
                    <a:pt x="0" y="457200"/>
                  </a:moveTo>
                  <a:lnTo>
                    <a:pt x="1485900" y="0"/>
                  </a:lnTo>
                  <a:lnTo>
                    <a:pt x="2705100" y="247650"/>
                  </a:lnTo>
                  <a:lnTo>
                    <a:pt x="28576" y="1085851"/>
                  </a:lnTo>
                  <a:lnTo>
                    <a:pt x="0" y="457200"/>
                  </a:lnTo>
                  <a:close/>
                </a:path>
              </a:pathLst>
            </a:custGeom>
            <a:solidFill>
              <a:srgbClr val="0070C0">
                <a:alpha val="4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58660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530" y="419100"/>
            <a:ext cx="3150204" cy="880533"/>
          </a:xfrm>
          <a:solidFill>
            <a:schemeClr val="bg1"/>
          </a:solidFill>
        </p:spPr>
        <p:txBody>
          <a:bodyPr>
            <a:normAutofit fontScale="90000"/>
          </a:bodyPr>
          <a:lstStyle/>
          <a:p>
            <a:pPr algn="l"/>
            <a:r>
              <a:rPr lang="en-GB" sz="4400" dirty="0"/>
              <a:t>B</a:t>
            </a:r>
            <a:r>
              <a:rPr lang="en-GB" sz="3600" dirty="0"/>
              <a:t>ACKGROUND</a:t>
            </a:r>
            <a:endParaRPr lang="en-GB" sz="4400" dirty="0"/>
          </a:p>
        </p:txBody>
      </p:sp>
      <p:sp>
        <p:nvSpPr>
          <p:cNvPr id="3" name="Content Placeholder 2"/>
          <p:cNvSpPr>
            <a:spLocks noGrp="1"/>
          </p:cNvSpPr>
          <p:nvPr>
            <p:ph idx="1"/>
          </p:nvPr>
        </p:nvSpPr>
        <p:spPr>
          <a:xfrm>
            <a:off x="371928" y="1413933"/>
            <a:ext cx="10353762" cy="4377267"/>
          </a:xfrm>
        </p:spPr>
        <p:txBody>
          <a:bodyPr/>
          <a:lstStyle/>
          <a:p>
            <a:pPr marL="36900" indent="0">
              <a:buNone/>
            </a:pPr>
            <a:r>
              <a:rPr lang="en-GB" dirty="0"/>
              <a:t>I am an infantry officer of 7 years experience who currently instructs at RMAS.  I command ‘Lucknow’ Platoon which is where the cadets who are too injured to continue the commissioning course are housed.  They spend half of each day in rehabilitation and the other half conducting military training.  The military syllabus includes a week on Offensive, Defensive and Enabling Operations.  This CPX was designed to support the understanding of Defensive Doctrine.  </a:t>
            </a:r>
          </a:p>
          <a:p>
            <a:pPr marL="36900" indent="0">
              <a:buNone/>
            </a:pPr>
            <a:endParaRPr lang="en-GB" dirty="0"/>
          </a:p>
          <a:p>
            <a:pPr marL="36900" indent="0">
              <a:buNone/>
            </a:pPr>
            <a:r>
              <a:rPr lang="en-GB" dirty="0"/>
              <a:t>I myself have played Wargame Red Dragon and its predecessors repeatedly and, along with manual wargames, have sought to use them to assist the education of officer cadets at RMAS.</a:t>
            </a:r>
          </a:p>
        </p:txBody>
      </p:sp>
      <p:sp>
        <p:nvSpPr>
          <p:cNvPr id="4" name="Content Placeholder 2"/>
          <p:cNvSpPr txBox="1">
            <a:spLocks/>
          </p:cNvSpPr>
          <p:nvPr/>
        </p:nvSpPr>
        <p:spPr>
          <a:xfrm>
            <a:off x="295729" y="1185333"/>
            <a:ext cx="11532204" cy="13034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i="1" dirty="0">
              <a:solidFill>
                <a:srgbClr val="737374"/>
              </a:solidFill>
            </a:endParaRPr>
          </a:p>
        </p:txBody>
      </p:sp>
    </p:spTree>
    <p:extLst>
      <p:ext uri="{BB962C8B-B14F-4D97-AF65-F5344CB8AC3E}">
        <p14:creationId xmlns:p14="http://schemas.microsoft.com/office/powerpoint/2010/main" val="1967390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330" y="368300"/>
            <a:ext cx="3136445" cy="880533"/>
          </a:xfrm>
          <a:solidFill>
            <a:schemeClr val="bg1"/>
          </a:solidFill>
        </p:spPr>
        <p:txBody>
          <a:bodyPr>
            <a:noAutofit/>
          </a:bodyPr>
          <a:lstStyle/>
          <a:p>
            <a:pPr algn="l"/>
            <a:r>
              <a:rPr lang="en-GB" sz="2800" dirty="0"/>
              <a:t>BG HQ</a:t>
            </a:r>
            <a:br>
              <a:rPr lang="en-GB" sz="2800" dirty="0"/>
            </a:br>
            <a:r>
              <a:rPr lang="en-GB" sz="2400" dirty="0"/>
              <a:t>1424 hrs</a:t>
            </a:r>
            <a:endParaRPr lang="en-GB" sz="1100" dirty="0"/>
          </a:p>
        </p:txBody>
      </p:sp>
      <p:sp>
        <p:nvSpPr>
          <p:cNvPr id="5" name="Content Placeholder 2"/>
          <p:cNvSpPr>
            <a:spLocks noGrp="1"/>
          </p:cNvSpPr>
          <p:nvPr>
            <p:ph idx="1"/>
          </p:nvPr>
        </p:nvSpPr>
        <p:spPr>
          <a:xfrm>
            <a:off x="3691467" y="368300"/>
            <a:ext cx="8102600" cy="931848"/>
          </a:xfrm>
        </p:spPr>
        <p:txBody>
          <a:bodyPr>
            <a:normAutofit/>
          </a:bodyPr>
          <a:lstStyle/>
          <a:p>
            <a:r>
              <a:rPr lang="en-GB" dirty="0"/>
              <a:t>Main = 4x Command vehicles</a:t>
            </a:r>
          </a:p>
          <a:p>
            <a:r>
              <a:rPr lang="en-GB" dirty="0"/>
              <a:t>Tac = 1x Warrior</a:t>
            </a:r>
          </a:p>
        </p:txBody>
      </p:sp>
      <p:pic>
        <p:nvPicPr>
          <p:cNvPr id="17" name="Picture 1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7330" y="1400174"/>
            <a:ext cx="9299120" cy="5230755"/>
          </a:xfrm>
          <a:prstGeom prst="rect">
            <a:avLst/>
          </a:prstGeom>
        </p:spPr>
      </p:pic>
    </p:spTree>
    <p:extLst>
      <p:ext uri="{BB962C8B-B14F-4D97-AF65-F5344CB8AC3E}">
        <p14:creationId xmlns:p14="http://schemas.microsoft.com/office/powerpoint/2010/main" val="4118628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330" y="368300"/>
            <a:ext cx="3136445" cy="880533"/>
          </a:xfrm>
          <a:solidFill>
            <a:schemeClr val="bg1"/>
          </a:solidFill>
        </p:spPr>
        <p:txBody>
          <a:bodyPr>
            <a:noAutofit/>
          </a:bodyPr>
          <a:lstStyle/>
          <a:p>
            <a:pPr algn="l"/>
            <a:r>
              <a:rPr lang="en-GB" sz="2800" dirty="0"/>
              <a:t>BG R</a:t>
            </a:r>
            <a:r>
              <a:rPr lang="en-GB" sz="2000" dirty="0"/>
              <a:t>EAR AREA</a:t>
            </a:r>
            <a:br>
              <a:rPr lang="en-GB" sz="2800" dirty="0"/>
            </a:br>
            <a:r>
              <a:rPr lang="en-GB" sz="2400" dirty="0"/>
              <a:t>1424 hrs</a:t>
            </a:r>
            <a:endParaRPr lang="en-GB" sz="1100" dirty="0"/>
          </a:p>
        </p:txBody>
      </p:sp>
      <p:sp>
        <p:nvSpPr>
          <p:cNvPr id="5" name="Content Placeholder 2"/>
          <p:cNvSpPr>
            <a:spLocks noGrp="1"/>
          </p:cNvSpPr>
          <p:nvPr>
            <p:ph idx="1"/>
          </p:nvPr>
        </p:nvSpPr>
        <p:spPr>
          <a:xfrm>
            <a:off x="3691467" y="368300"/>
            <a:ext cx="8102600" cy="931848"/>
          </a:xfrm>
        </p:spPr>
        <p:txBody>
          <a:bodyPr>
            <a:normAutofit/>
          </a:bodyPr>
          <a:lstStyle/>
          <a:p>
            <a:r>
              <a:rPr lang="en-GB" dirty="0"/>
              <a:t>BG Log Node (A1 </a:t>
            </a:r>
            <a:r>
              <a:rPr lang="en-GB" dirty="0" err="1"/>
              <a:t>Ech</a:t>
            </a:r>
            <a:r>
              <a:rPr lang="en-GB" dirty="0"/>
              <a:t>) </a:t>
            </a:r>
          </a:p>
          <a:p>
            <a:r>
              <a:rPr lang="en-GB" dirty="0"/>
              <a:t>Arty </a:t>
            </a:r>
            <a:r>
              <a:rPr lang="en-GB" dirty="0" err="1"/>
              <a:t>Bty</a:t>
            </a:r>
            <a:r>
              <a:rPr lang="en-GB" dirty="0"/>
              <a:t> in AMA</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7330" y="1409699"/>
            <a:ext cx="9156245" cy="5150388"/>
          </a:xfrm>
          <a:prstGeom prst="rect">
            <a:avLst/>
          </a:prstGeom>
        </p:spPr>
      </p:pic>
    </p:spTree>
    <p:extLst>
      <p:ext uri="{BB962C8B-B14F-4D97-AF65-F5344CB8AC3E}">
        <p14:creationId xmlns:p14="http://schemas.microsoft.com/office/powerpoint/2010/main" val="20469313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330" y="368300"/>
            <a:ext cx="3603170" cy="880533"/>
          </a:xfrm>
          <a:solidFill>
            <a:schemeClr val="bg1"/>
          </a:solidFill>
        </p:spPr>
        <p:txBody>
          <a:bodyPr>
            <a:noAutofit/>
          </a:bodyPr>
          <a:lstStyle/>
          <a:p>
            <a:pPr algn="l"/>
            <a:r>
              <a:rPr lang="en-GB" sz="2800" dirty="0" err="1"/>
              <a:t>En</a:t>
            </a:r>
            <a:r>
              <a:rPr lang="en-GB" sz="2800" dirty="0"/>
              <a:t> R</a:t>
            </a:r>
            <a:r>
              <a:rPr lang="en-GB" sz="2000" dirty="0"/>
              <a:t>EECE</a:t>
            </a:r>
            <a:r>
              <a:rPr lang="en-GB" sz="2800" dirty="0"/>
              <a:t> A</a:t>
            </a:r>
            <a:r>
              <a:rPr lang="en-GB" sz="2000" dirty="0"/>
              <a:t>DVANCES </a:t>
            </a:r>
            <a:r>
              <a:rPr lang="en-GB" sz="2800" dirty="0"/>
              <a:t>AA1 </a:t>
            </a:r>
            <a:br>
              <a:rPr lang="en-GB" sz="2800" dirty="0"/>
            </a:br>
            <a:r>
              <a:rPr lang="en-GB" sz="2400" dirty="0"/>
              <a:t>1428 hrs</a:t>
            </a:r>
            <a:endParaRPr lang="en-GB" sz="1100" dirty="0"/>
          </a:p>
        </p:txBody>
      </p:sp>
      <p:sp>
        <p:nvSpPr>
          <p:cNvPr id="5" name="Content Placeholder 2"/>
          <p:cNvSpPr>
            <a:spLocks noGrp="1"/>
          </p:cNvSpPr>
          <p:nvPr>
            <p:ph idx="1"/>
          </p:nvPr>
        </p:nvSpPr>
        <p:spPr>
          <a:xfrm>
            <a:off x="4000499" y="368300"/>
            <a:ext cx="7793567" cy="931848"/>
          </a:xfrm>
        </p:spPr>
        <p:txBody>
          <a:bodyPr>
            <a:normAutofit/>
          </a:bodyPr>
          <a:lstStyle/>
          <a:p>
            <a:r>
              <a:rPr lang="en-GB" dirty="0"/>
              <a:t>Armed Recce (Tanks, BDRM and BTR80) advances on two axis</a:t>
            </a:r>
          </a:p>
          <a:p>
            <a:r>
              <a:rPr lang="en-GB" dirty="0"/>
              <a:t>BG Recce withdraws</a:t>
            </a:r>
          </a:p>
        </p:txBody>
      </p:sp>
      <p:grpSp>
        <p:nvGrpSpPr>
          <p:cNvPr id="3" name="Group 2"/>
          <p:cNvGrpSpPr/>
          <p:nvPr/>
        </p:nvGrpSpPr>
        <p:grpSpPr>
          <a:xfrm>
            <a:off x="410558" y="1365401"/>
            <a:ext cx="9438291" cy="5309039"/>
            <a:chOff x="410558" y="1365401"/>
            <a:chExt cx="9438291" cy="5309039"/>
          </a:xfrm>
        </p:grpSpPr>
        <p:pic>
          <p:nvPicPr>
            <p:cNvPr id="29" name="Picture 2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0558" y="1365401"/>
              <a:ext cx="9438291" cy="5309039"/>
            </a:xfrm>
            <a:prstGeom prst="rect">
              <a:avLst/>
            </a:prstGeom>
          </p:spPr>
        </p:pic>
        <p:grpSp>
          <p:nvGrpSpPr>
            <p:cNvPr id="9" name="Group 8"/>
            <p:cNvGrpSpPr/>
            <p:nvPr/>
          </p:nvGrpSpPr>
          <p:grpSpPr>
            <a:xfrm>
              <a:off x="1069535" y="2271614"/>
              <a:ext cx="6361324" cy="3573712"/>
              <a:chOff x="1069535" y="2271614"/>
              <a:chExt cx="6361324" cy="3573712"/>
            </a:xfrm>
          </p:grpSpPr>
          <p:sp>
            <p:nvSpPr>
              <p:cNvPr id="49" name="Oval 48"/>
              <p:cNvSpPr/>
              <p:nvPr/>
            </p:nvSpPr>
            <p:spPr>
              <a:xfrm>
                <a:off x="3209925" y="2271614"/>
                <a:ext cx="1743076" cy="80496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p:cNvSpPr txBox="1"/>
              <p:nvPr/>
            </p:nvSpPr>
            <p:spPr>
              <a:xfrm>
                <a:off x="1069535" y="2412484"/>
                <a:ext cx="2140389" cy="523220"/>
              </a:xfrm>
              <a:prstGeom prst="rect">
                <a:avLst/>
              </a:prstGeom>
              <a:solidFill>
                <a:schemeClr val="tx1"/>
              </a:solidFill>
              <a:ln w="12700">
                <a:solidFill>
                  <a:schemeClr val="bg1"/>
                </a:solidFill>
              </a:ln>
            </p:spPr>
            <p:txBody>
              <a:bodyPr wrap="square" rtlCol="0">
                <a:spAutoFit/>
              </a:bodyPr>
              <a:lstStyle/>
              <a:p>
                <a:pPr algn="ctr"/>
                <a:r>
                  <a:rPr lang="en-GB" sz="1400" dirty="0">
                    <a:solidFill>
                      <a:schemeClr val="bg1"/>
                    </a:solidFill>
                  </a:rPr>
                  <a:t>Each Recce Team consists of BDRM, BTR80 and T72</a:t>
                </a:r>
              </a:p>
            </p:txBody>
          </p:sp>
          <p:sp>
            <p:nvSpPr>
              <p:cNvPr id="52" name="Oval 51"/>
              <p:cNvSpPr/>
              <p:nvPr/>
            </p:nvSpPr>
            <p:spPr>
              <a:xfrm>
                <a:off x="1866524" y="4632741"/>
                <a:ext cx="454415" cy="43991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p:cNvSpPr/>
              <p:nvPr/>
            </p:nvSpPr>
            <p:spPr>
              <a:xfrm>
                <a:off x="6976444" y="5405415"/>
                <a:ext cx="454415" cy="43991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p:cNvSpPr txBox="1"/>
              <p:nvPr/>
            </p:nvSpPr>
            <p:spPr>
              <a:xfrm>
                <a:off x="1229449" y="5090245"/>
                <a:ext cx="1820559" cy="738664"/>
              </a:xfrm>
              <a:prstGeom prst="rect">
                <a:avLst/>
              </a:prstGeom>
              <a:solidFill>
                <a:schemeClr val="tx1"/>
              </a:solidFill>
              <a:ln w="12700">
                <a:solidFill>
                  <a:schemeClr val="bg1"/>
                </a:solidFill>
              </a:ln>
            </p:spPr>
            <p:txBody>
              <a:bodyPr wrap="square" rtlCol="0">
                <a:spAutoFit/>
              </a:bodyPr>
              <a:lstStyle/>
              <a:p>
                <a:pPr algn="ctr"/>
                <a:r>
                  <a:rPr lang="en-GB" sz="1400" dirty="0">
                    <a:solidFill>
                      <a:schemeClr val="bg1"/>
                    </a:solidFill>
                  </a:rPr>
                  <a:t>BG Recce has not detected the </a:t>
                </a:r>
                <a:r>
                  <a:rPr lang="en-GB" sz="1400" dirty="0" err="1">
                    <a:solidFill>
                      <a:schemeClr val="bg1"/>
                    </a:solidFill>
                  </a:rPr>
                  <a:t>En</a:t>
                </a:r>
                <a:r>
                  <a:rPr lang="en-GB" sz="1400" dirty="0">
                    <a:solidFill>
                      <a:schemeClr val="bg1"/>
                    </a:solidFill>
                  </a:rPr>
                  <a:t> recce at this stage</a:t>
                </a:r>
              </a:p>
            </p:txBody>
          </p:sp>
        </p:grpSp>
        <p:sp>
          <p:nvSpPr>
            <p:cNvPr id="30" name="Oval 29"/>
            <p:cNvSpPr/>
            <p:nvPr/>
          </p:nvSpPr>
          <p:spPr>
            <a:xfrm>
              <a:off x="5305425" y="1828801"/>
              <a:ext cx="2005756" cy="107112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6"/>
          <p:cNvGrpSpPr/>
          <p:nvPr/>
        </p:nvGrpSpPr>
        <p:grpSpPr>
          <a:xfrm>
            <a:off x="410558" y="1373476"/>
            <a:ext cx="9438291" cy="5309038"/>
            <a:chOff x="410558" y="1373476"/>
            <a:chExt cx="9438291" cy="5309038"/>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0558" y="1373476"/>
              <a:ext cx="9438291" cy="5309038"/>
            </a:xfrm>
            <a:prstGeom prst="rect">
              <a:avLst/>
            </a:prstGeom>
          </p:spPr>
        </p:pic>
        <p:sp>
          <p:nvSpPr>
            <p:cNvPr id="33" name="TextBox 32"/>
            <p:cNvSpPr txBox="1"/>
            <p:nvPr/>
          </p:nvSpPr>
          <p:spPr>
            <a:xfrm>
              <a:off x="410558" y="1389703"/>
              <a:ext cx="1798030" cy="307777"/>
            </a:xfrm>
            <a:prstGeom prst="rect">
              <a:avLst/>
            </a:prstGeom>
            <a:solidFill>
              <a:schemeClr val="bg1"/>
            </a:solidFill>
            <a:ln w="12700">
              <a:solidFill>
                <a:schemeClr val="tx1"/>
              </a:solidFill>
            </a:ln>
          </p:spPr>
          <p:txBody>
            <a:bodyPr wrap="square" rtlCol="0">
              <a:spAutoFit/>
            </a:bodyPr>
            <a:lstStyle/>
            <a:p>
              <a:r>
                <a:rPr lang="en-GB" sz="1400" dirty="0"/>
                <a:t>CONTACT  14:28:52</a:t>
              </a:r>
            </a:p>
          </p:txBody>
        </p:sp>
        <p:sp>
          <p:nvSpPr>
            <p:cNvPr id="34" name="Oval 33"/>
            <p:cNvSpPr/>
            <p:nvPr/>
          </p:nvSpPr>
          <p:spPr>
            <a:xfrm>
              <a:off x="4534569" y="2115767"/>
              <a:ext cx="570832" cy="44911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p:cNvSpPr txBox="1"/>
            <p:nvPr/>
          </p:nvSpPr>
          <p:spPr>
            <a:xfrm>
              <a:off x="5379234" y="4936357"/>
              <a:ext cx="2140389" cy="523220"/>
            </a:xfrm>
            <a:prstGeom prst="rect">
              <a:avLst/>
            </a:prstGeom>
            <a:solidFill>
              <a:schemeClr val="tx1"/>
            </a:solidFill>
            <a:ln w="12700">
              <a:solidFill>
                <a:schemeClr val="bg1"/>
              </a:solidFill>
            </a:ln>
          </p:spPr>
          <p:txBody>
            <a:bodyPr wrap="square" rtlCol="0">
              <a:spAutoFit/>
            </a:bodyPr>
            <a:lstStyle/>
            <a:p>
              <a:pPr algn="ctr"/>
              <a:r>
                <a:rPr lang="en-GB" sz="1400" dirty="0">
                  <a:solidFill>
                    <a:schemeClr val="bg1"/>
                  </a:solidFill>
                </a:rPr>
                <a:t>BDRM engages Scimitar with 14.5mm MG</a:t>
              </a:r>
            </a:p>
          </p:txBody>
        </p:sp>
        <p:sp>
          <p:nvSpPr>
            <p:cNvPr id="36" name="TextBox 35"/>
            <p:cNvSpPr txBox="1"/>
            <p:nvPr/>
          </p:nvSpPr>
          <p:spPr>
            <a:xfrm>
              <a:off x="5193546" y="2164473"/>
              <a:ext cx="2140389" cy="307777"/>
            </a:xfrm>
            <a:prstGeom prst="rect">
              <a:avLst/>
            </a:prstGeom>
            <a:solidFill>
              <a:schemeClr val="tx1"/>
            </a:solidFill>
            <a:ln w="12700">
              <a:solidFill>
                <a:schemeClr val="bg1"/>
              </a:solidFill>
            </a:ln>
          </p:spPr>
          <p:txBody>
            <a:bodyPr wrap="square" rtlCol="0">
              <a:spAutoFit/>
            </a:bodyPr>
            <a:lstStyle/>
            <a:p>
              <a:pPr algn="ctr"/>
              <a:r>
                <a:rPr lang="en-GB" sz="1400" dirty="0">
                  <a:solidFill>
                    <a:schemeClr val="bg1"/>
                  </a:solidFill>
                </a:rPr>
                <a:t>BG Recce breaks contact</a:t>
              </a:r>
            </a:p>
          </p:txBody>
        </p:sp>
      </p:grpSp>
      <p:grpSp>
        <p:nvGrpSpPr>
          <p:cNvPr id="18" name="Group 17"/>
          <p:cNvGrpSpPr/>
          <p:nvPr/>
        </p:nvGrpSpPr>
        <p:grpSpPr>
          <a:xfrm>
            <a:off x="410558" y="1365401"/>
            <a:ext cx="11424942" cy="5325188"/>
            <a:chOff x="410558" y="1365401"/>
            <a:chExt cx="11424942" cy="5325188"/>
          </a:xfrm>
        </p:grpSpPr>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0558" y="1374109"/>
              <a:ext cx="9451519" cy="5316480"/>
            </a:xfrm>
            <a:prstGeom prst="rect">
              <a:avLst/>
            </a:prstGeom>
          </p:spPr>
        </p:pic>
        <p:sp>
          <p:nvSpPr>
            <p:cNvPr id="39" name="TextBox 38"/>
            <p:cNvSpPr txBox="1"/>
            <p:nvPr/>
          </p:nvSpPr>
          <p:spPr>
            <a:xfrm>
              <a:off x="417172" y="1372110"/>
              <a:ext cx="2164103" cy="307777"/>
            </a:xfrm>
            <a:prstGeom prst="rect">
              <a:avLst/>
            </a:prstGeom>
            <a:solidFill>
              <a:schemeClr val="bg1"/>
            </a:solidFill>
            <a:ln w="12700">
              <a:solidFill>
                <a:schemeClr val="tx1"/>
              </a:solidFill>
            </a:ln>
          </p:spPr>
          <p:txBody>
            <a:bodyPr wrap="square" rtlCol="0">
              <a:spAutoFit/>
            </a:bodyPr>
            <a:lstStyle/>
            <a:p>
              <a:r>
                <a:rPr lang="en-GB" sz="1400" dirty="0"/>
                <a:t>1</a:t>
              </a:r>
              <a:r>
                <a:rPr lang="en-GB" sz="1400" baseline="30000" dirty="0"/>
                <a:t>ST</a:t>
              </a:r>
              <a:r>
                <a:rPr lang="en-GB" sz="1400" dirty="0"/>
                <a:t> CASUALTY  14:29:472</a:t>
              </a:r>
            </a:p>
          </p:txBody>
        </p:sp>
        <p:pic>
          <p:nvPicPr>
            <p:cNvPr id="15" name="Picture 1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214622" y="1365401"/>
              <a:ext cx="3620878" cy="2844081"/>
            </a:xfrm>
            <a:prstGeom prst="rect">
              <a:avLst/>
            </a:prstGeom>
            <a:ln w="19050">
              <a:solidFill>
                <a:srgbClr val="FF0000"/>
              </a:solidFill>
            </a:ln>
          </p:spPr>
        </p:pic>
        <p:sp>
          <p:nvSpPr>
            <p:cNvPr id="41" name="Rectangle 40"/>
            <p:cNvSpPr/>
            <p:nvPr/>
          </p:nvSpPr>
          <p:spPr>
            <a:xfrm>
              <a:off x="5064880" y="1937427"/>
              <a:ext cx="480864" cy="4750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p:cNvCxnSpPr>
              <a:endCxn id="15" idx="1"/>
            </p:cNvCxnSpPr>
            <p:nvPr/>
          </p:nvCxnSpPr>
          <p:spPr>
            <a:xfrm>
              <a:off x="5545744" y="2174956"/>
              <a:ext cx="2668878" cy="61248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4317635" y="3530118"/>
              <a:ext cx="1787941" cy="307777"/>
            </a:xfrm>
            <a:prstGeom prst="rect">
              <a:avLst/>
            </a:prstGeom>
            <a:solidFill>
              <a:schemeClr val="tx1"/>
            </a:solidFill>
            <a:ln w="12700">
              <a:solidFill>
                <a:schemeClr val="bg1"/>
              </a:solidFill>
            </a:ln>
          </p:spPr>
          <p:txBody>
            <a:bodyPr wrap="square" rtlCol="0">
              <a:spAutoFit/>
            </a:bodyPr>
            <a:lstStyle/>
            <a:p>
              <a:pPr algn="ctr"/>
              <a:r>
                <a:rPr lang="en-GB" sz="1400" dirty="0">
                  <a:solidFill>
                    <a:schemeClr val="bg1"/>
                  </a:solidFill>
                </a:rPr>
                <a:t>Scimitar destroyed</a:t>
              </a:r>
            </a:p>
          </p:txBody>
        </p:sp>
      </p:grpSp>
      <p:grpSp>
        <p:nvGrpSpPr>
          <p:cNvPr id="21" name="Group 20"/>
          <p:cNvGrpSpPr/>
          <p:nvPr/>
        </p:nvGrpSpPr>
        <p:grpSpPr>
          <a:xfrm>
            <a:off x="412566" y="1358594"/>
            <a:ext cx="9464747" cy="5323920"/>
            <a:chOff x="412566" y="1358594"/>
            <a:chExt cx="9464747" cy="5323920"/>
          </a:xfrm>
        </p:grpSpPr>
        <p:pic>
          <p:nvPicPr>
            <p:cNvPr id="19" name="Picture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2566" y="1358594"/>
              <a:ext cx="9464747" cy="5323920"/>
            </a:xfrm>
            <a:prstGeom prst="rect">
              <a:avLst/>
            </a:prstGeom>
          </p:spPr>
        </p:pic>
        <p:sp>
          <p:nvSpPr>
            <p:cNvPr id="66" name="TextBox 65"/>
            <p:cNvSpPr txBox="1"/>
            <p:nvPr/>
          </p:nvSpPr>
          <p:spPr>
            <a:xfrm>
              <a:off x="412566" y="1374188"/>
              <a:ext cx="3089768" cy="307777"/>
            </a:xfrm>
            <a:prstGeom prst="rect">
              <a:avLst/>
            </a:prstGeom>
            <a:solidFill>
              <a:schemeClr val="bg1"/>
            </a:solidFill>
            <a:ln w="12700">
              <a:solidFill>
                <a:schemeClr val="tx1"/>
              </a:solidFill>
            </a:ln>
          </p:spPr>
          <p:txBody>
            <a:bodyPr wrap="square" rtlCol="0">
              <a:spAutoFit/>
            </a:bodyPr>
            <a:lstStyle/>
            <a:p>
              <a:r>
                <a:rPr lang="en-GB" sz="1400" dirty="0"/>
                <a:t>RIGHT HAND RECCE PAIR ENGAGED</a:t>
              </a:r>
            </a:p>
          </p:txBody>
        </p:sp>
      </p:grpSp>
      <p:pic>
        <p:nvPicPr>
          <p:cNvPr id="20" name="Picture 1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03278" y="1350519"/>
            <a:ext cx="5158527" cy="2901671"/>
          </a:xfrm>
          <a:prstGeom prst="rect">
            <a:avLst/>
          </a:prstGeom>
        </p:spPr>
      </p:pic>
      <p:sp>
        <p:nvSpPr>
          <p:cNvPr id="67" name="TextBox 66"/>
          <p:cNvSpPr txBox="1"/>
          <p:nvPr/>
        </p:nvSpPr>
        <p:spPr>
          <a:xfrm>
            <a:off x="6772309" y="1389516"/>
            <a:ext cx="1866866" cy="307777"/>
          </a:xfrm>
          <a:prstGeom prst="rect">
            <a:avLst/>
          </a:prstGeom>
          <a:solidFill>
            <a:schemeClr val="bg1"/>
          </a:solidFill>
          <a:ln w="12700">
            <a:solidFill>
              <a:schemeClr val="tx1"/>
            </a:solidFill>
          </a:ln>
        </p:spPr>
        <p:txBody>
          <a:bodyPr wrap="square" rtlCol="0">
            <a:spAutoFit/>
          </a:bodyPr>
          <a:lstStyle/>
          <a:p>
            <a:r>
              <a:rPr lang="en-GB" sz="1400" dirty="0"/>
              <a:t>1</a:t>
            </a:r>
            <a:r>
              <a:rPr lang="en-GB" sz="1400" baseline="30000" dirty="0"/>
              <a:t>ST</a:t>
            </a:r>
            <a:r>
              <a:rPr lang="en-GB" sz="1400" dirty="0"/>
              <a:t> HIT ON EN BDRM</a:t>
            </a:r>
          </a:p>
        </p:txBody>
      </p:sp>
      <p:grpSp>
        <p:nvGrpSpPr>
          <p:cNvPr id="23" name="Group 22"/>
          <p:cNvGrpSpPr/>
          <p:nvPr/>
        </p:nvGrpSpPr>
        <p:grpSpPr>
          <a:xfrm>
            <a:off x="6694244" y="1357326"/>
            <a:ext cx="5167561" cy="2906753"/>
            <a:chOff x="6694244" y="1357326"/>
            <a:chExt cx="5167561" cy="2906753"/>
          </a:xfrm>
        </p:grpSpPr>
        <p:pic>
          <p:nvPicPr>
            <p:cNvPr id="22" name="Picture 2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94244" y="1357326"/>
              <a:ext cx="5167561" cy="2906753"/>
            </a:xfrm>
            <a:prstGeom prst="rect">
              <a:avLst/>
            </a:prstGeom>
          </p:spPr>
        </p:pic>
        <p:sp>
          <p:nvSpPr>
            <p:cNvPr id="68" name="TextBox 67"/>
            <p:cNvSpPr txBox="1"/>
            <p:nvPr/>
          </p:nvSpPr>
          <p:spPr>
            <a:xfrm>
              <a:off x="6703278" y="1378036"/>
              <a:ext cx="2168709" cy="307777"/>
            </a:xfrm>
            <a:prstGeom prst="rect">
              <a:avLst/>
            </a:prstGeom>
            <a:solidFill>
              <a:schemeClr val="bg1"/>
            </a:solidFill>
            <a:ln w="12700">
              <a:solidFill>
                <a:schemeClr val="tx1"/>
              </a:solidFill>
            </a:ln>
          </p:spPr>
          <p:txBody>
            <a:bodyPr wrap="square" rtlCol="0">
              <a:spAutoFit/>
            </a:bodyPr>
            <a:lstStyle/>
            <a:p>
              <a:r>
                <a:rPr lang="en-GB" sz="1400" dirty="0"/>
                <a:t>1x SCIMITAR DESTROYED</a:t>
              </a:r>
            </a:p>
          </p:txBody>
        </p:sp>
      </p:grpSp>
      <p:grpSp>
        <p:nvGrpSpPr>
          <p:cNvPr id="25" name="Group 24"/>
          <p:cNvGrpSpPr/>
          <p:nvPr/>
        </p:nvGrpSpPr>
        <p:grpSpPr>
          <a:xfrm>
            <a:off x="6683058" y="1372110"/>
            <a:ext cx="5178747" cy="2913045"/>
            <a:chOff x="6683058" y="1372110"/>
            <a:chExt cx="5178747" cy="2913045"/>
          </a:xfrm>
        </p:grpSpPr>
        <p:pic>
          <p:nvPicPr>
            <p:cNvPr id="24" name="Picture 2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83058" y="1372110"/>
              <a:ext cx="5178747" cy="2913045"/>
            </a:xfrm>
            <a:prstGeom prst="rect">
              <a:avLst/>
            </a:prstGeom>
          </p:spPr>
        </p:pic>
        <p:sp>
          <p:nvSpPr>
            <p:cNvPr id="69" name="TextBox 68"/>
            <p:cNvSpPr txBox="1"/>
            <p:nvPr/>
          </p:nvSpPr>
          <p:spPr>
            <a:xfrm>
              <a:off x="6716430" y="1374188"/>
              <a:ext cx="2324808" cy="307777"/>
            </a:xfrm>
            <a:prstGeom prst="rect">
              <a:avLst/>
            </a:prstGeom>
            <a:solidFill>
              <a:schemeClr val="bg1"/>
            </a:solidFill>
            <a:ln w="12700">
              <a:solidFill>
                <a:schemeClr val="tx1"/>
              </a:solidFill>
            </a:ln>
          </p:spPr>
          <p:txBody>
            <a:bodyPr wrap="square" rtlCol="0">
              <a:spAutoFit/>
            </a:bodyPr>
            <a:lstStyle/>
            <a:p>
              <a:r>
                <a:rPr lang="en-GB" sz="1400" dirty="0"/>
                <a:t>2</a:t>
              </a:r>
              <a:r>
                <a:rPr lang="en-GB" sz="1400" baseline="30000" dirty="0"/>
                <a:t>ND</a:t>
              </a:r>
              <a:r>
                <a:rPr lang="en-GB" sz="1400" dirty="0"/>
                <a:t> SCIMITAR DESTROYED</a:t>
              </a:r>
            </a:p>
          </p:txBody>
        </p:sp>
      </p:grpSp>
    </p:spTree>
    <p:extLst>
      <p:ext uri="{BB962C8B-B14F-4D97-AF65-F5344CB8AC3E}">
        <p14:creationId xmlns:p14="http://schemas.microsoft.com/office/powerpoint/2010/main" val="353277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500"/>
                                        <p:tgtEl>
                                          <p:spTgt spid="67"/>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330" y="368300"/>
            <a:ext cx="3603170" cy="880533"/>
          </a:xfrm>
          <a:solidFill>
            <a:schemeClr val="bg1"/>
          </a:solidFill>
        </p:spPr>
        <p:txBody>
          <a:bodyPr>
            <a:noAutofit/>
          </a:bodyPr>
          <a:lstStyle/>
          <a:p>
            <a:pPr algn="l"/>
            <a:r>
              <a:rPr lang="en-GB" sz="2800" dirty="0"/>
              <a:t>A</a:t>
            </a:r>
            <a:r>
              <a:rPr lang="en-GB" sz="2000" dirty="0"/>
              <a:t>RTILLERY</a:t>
            </a:r>
            <a:r>
              <a:rPr lang="en-GB" sz="2800" dirty="0"/>
              <a:t> U</a:t>
            </a:r>
            <a:r>
              <a:rPr lang="en-GB" sz="2000" dirty="0"/>
              <a:t>NMASKS</a:t>
            </a:r>
            <a:br>
              <a:rPr lang="en-GB" sz="2800" dirty="0"/>
            </a:br>
            <a:r>
              <a:rPr lang="en-GB" sz="2400" dirty="0"/>
              <a:t>1431 hrs</a:t>
            </a:r>
            <a:endParaRPr lang="en-GB" sz="1100" dirty="0"/>
          </a:p>
        </p:txBody>
      </p:sp>
      <p:sp>
        <p:nvSpPr>
          <p:cNvPr id="5" name="Content Placeholder 2"/>
          <p:cNvSpPr>
            <a:spLocks noGrp="1"/>
          </p:cNvSpPr>
          <p:nvPr>
            <p:ph idx="1"/>
          </p:nvPr>
        </p:nvSpPr>
        <p:spPr>
          <a:xfrm>
            <a:off x="4000499" y="368300"/>
            <a:ext cx="7793567" cy="931848"/>
          </a:xfrm>
        </p:spPr>
        <p:txBody>
          <a:bodyPr>
            <a:normAutofit fontScale="77500" lnSpcReduction="20000"/>
          </a:bodyPr>
          <a:lstStyle/>
          <a:p>
            <a:r>
              <a:rPr lang="en-GB" dirty="0"/>
              <a:t>BC ‘over-reacts’ to BG Recce losses and orders </a:t>
            </a:r>
            <a:r>
              <a:rPr lang="en-GB" b="1" dirty="0"/>
              <a:t>entire </a:t>
            </a:r>
            <a:r>
              <a:rPr lang="en-GB" b="1" dirty="0" err="1"/>
              <a:t>Bty</a:t>
            </a:r>
            <a:r>
              <a:rPr lang="en-GB" b="1" dirty="0"/>
              <a:t> </a:t>
            </a:r>
            <a:r>
              <a:rPr lang="en-GB" dirty="0"/>
              <a:t>to fire at unobserved area where he feels follow on troops are massing – </a:t>
            </a:r>
            <a:r>
              <a:rPr lang="en-GB" b="1" dirty="0"/>
              <a:t>54x 155mm rnds fired = 0x </a:t>
            </a:r>
            <a:r>
              <a:rPr lang="en-GB" b="1" dirty="0" err="1"/>
              <a:t>En</a:t>
            </a:r>
            <a:r>
              <a:rPr lang="en-GB" b="1" dirty="0"/>
              <a:t> </a:t>
            </a:r>
            <a:r>
              <a:rPr lang="en-GB" b="1" dirty="0" err="1"/>
              <a:t>cas</a:t>
            </a:r>
            <a:r>
              <a:rPr lang="en-GB" dirty="0"/>
              <a:t>.</a:t>
            </a:r>
          </a:p>
          <a:p>
            <a:r>
              <a:rPr lang="en-GB" dirty="0"/>
              <a:t>REDFOR Commander logs location of RA </a:t>
            </a:r>
            <a:r>
              <a:rPr lang="en-GB" dirty="0" err="1"/>
              <a:t>bty</a:t>
            </a:r>
            <a:r>
              <a:rPr lang="en-GB" dirty="0"/>
              <a:t> – </a:t>
            </a:r>
            <a:r>
              <a:rPr lang="en-GB" dirty="0" err="1"/>
              <a:t>Bty</a:t>
            </a:r>
            <a:r>
              <a:rPr lang="en-GB" dirty="0"/>
              <a:t> moves post fire mission</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7330" y="1401366"/>
            <a:ext cx="9318170" cy="5241470"/>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7330" y="1401366"/>
            <a:ext cx="9318170" cy="5241471"/>
          </a:xfrm>
          <a:prstGeom prst="rect">
            <a:avLst/>
          </a:prstGeom>
        </p:spPr>
      </p:pic>
      <p:sp>
        <p:nvSpPr>
          <p:cNvPr id="10" name="Oval 9"/>
          <p:cNvSpPr/>
          <p:nvPr/>
        </p:nvSpPr>
        <p:spPr>
          <a:xfrm>
            <a:off x="1533525" y="4143375"/>
            <a:ext cx="1247775" cy="89535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a:off x="4819650" y="4248150"/>
            <a:ext cx="1247775" cy="89535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p:cNvSpPr/>
          <p:nvPr/>
        </p:nvSpPr>
        <p:spPr>
          <a:xfrm>
            <a:off x="3357562" y="4022101"/>
            <a:ext cx="1247775" cy="89535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p:cNvSpPr txBox="1"/>
          <p:nvPr/>
        </p:nvSpPr>
        <p:spPr>
          <a:xfrm>
            <a:off x="2679261" y="5069984"/>
            <a:ext cx="2140389" cy="307777"/>
          </a:xfrm>
          <a:prstGeom prst="rect">
            <a:avLst/>
          </a:prstGeom>
          <a:solidFill>
            <a:schemeClr val="tx1"/>
          </a:solidFill>
          <a:ln w="12700">
            <a:solidFill>
              <a:schemeClr val="bg1"/>
            </a:solidFill>
          </a:ln>
        </p:spPr>
        <p:txBody>
          <a:bodyPr wrap="square" rtlCol="0">
            <a:spAutoFit/>
          </a:bodyPr>
          <a:lstStyle/>
          <a:p>
            <a:pPr algn="ctr"/>
            <a:r>
              <a:rPr lang="en-GB" sz="1400" dirty="0">
                <a:solidFill>
                  <a:schemeClr val="bg1"/>
                </a:solidFill>
              </a:rPr>
              <a:t>IMPACT AREAS</a:t>
            </a:r>
          </a:p>
        </p:txBody>
      </p:sp>
      <p:grpSp>
        <p:nvGrpSpPr>
          <p:cNvPr id="16" name="Group 15"/>
          <p:cNvGrpSpPr/>
          <p:nvPr/>
        </p:nvGrpSpPr>
        <p:grpSpPr>
          <a:xfrm>
            <a:off x="6824132" y="1869451"/>
            <a:ext cx="5367867" cy="4988548"/>
            <a:chOff x="6824132" y="1869451"/>
            <a:chExt cx="5367867" cy="4988548"/>
          </a:xfrm>
        </p:grpSpPr>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24132" y="3838574"/>
              <a:ext cx="5367867" cy="3019425"/>
            </a:xfrm>
            <a:prstGeom prst="rect">
              <a:avLst/>
            </a:prstGeom>
          </p:spPr>
        </p:pic>
        <p:sp>
          <p:nvSpPr>
            <p:cNvPr id="45" name="Oval 44"/>
            <p:cNvSpPr/>
            <p:nvPr/>
          </p:nvSpPr>
          <p:spPr>
            <a:xfrm>
              <a:off x="6886044" y="1869451"/>
              <a:ext cx="781581" cy="61657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p:cNvSpPr txBox="1"/>
            <p:nvPr/>
          </p:nvSpPr>
          <p:spPr>
            <a:xfrm>
              <a:off x="6824132" y="3835598"/>
              <a:ext cx="4310593" cy="307777"/>
            </a:xfrm>
            <a:prstGeom prst="rect">
              <a:avLst/>
            </a:prstGeom>
            <a:solidFill>
              <a:schemeClr val="bg1"/>
            </a:solidFill>
            <a:ln w="12700">
              <a:solidFill>
                <a:schemeClr val="tx1"/>
              </a:solidFill>
            </a:ln>
          </p:spPr>
          <p:txBody>
            <a:bodyPr wrap="square" rtlCol="0">
              <a:spAutoFit/>
            </a:bodyPr>
            <a:lstStyle/>
            <a:p>
              <a:r>
                <a:rPr lang="en-GB" sz="1400" dirty="0"/>
                <a:t>1433 FOO TEAM COMPROMISED AND FLUSHED OUT</a:t>
              </a:r>
            </a:p>
          </p:txBody>
        </p:sp>
        <p:cxnSp>
          <p:nvCxnSpPr>
            <p:cNvPr id="13" name="Straight Connector 12"/>
            <p:cNvCxnSpPr>
              <a:stCxn id="45" idx="4"/>
            </p:cNvCxnSpPr>
            <p:nvPr/>
          </p:nvCxnSpPr>
          <p:spPr>
            <a:xfrm>
              <a:off x="7276835" y="2486025"/>
              <a:ext cx="76465" cy="13525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404812" y="1414996"/>
            <a:ext cx="9327164" cy="5256610"/>
            <a:chOff x="404812" y="1414996"/>
            <a:chExt cx="9327164" cy="5256610"/>
          </a:xfrm>
        </p:grpSpPr>
        <p:pic>
          <p:nvPicPr>
            <p:cNvPr id="26" name="Picture 2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1288" y="1414996"/>
              <a:ext cx="9310688" cy="5256610"/>
            </a:xfrm>
            <a:prstGeom prst="rect">
              <a:avLst/>
            </a:prstGeom>
          </p:spPr>
        </p:pic>
        <p:sp>
          <p:nvSpPr>
            <p:cNvPr id="51" name="TextBox 50"/>
            <p:cNvSpPr txBox="1"/>
            <p:nvPr/>
          </p:nvSpPr>
          <p:spPr>
            <a:xfrm>
              <a:off x="404812" y="1420548"/>
              <a:ext cx="4310593" cy="307777"/>
            </a:xfrm>
            <a:prstGeom prst="rect">
              <a:avLst/>
            </a:prstGeom>
            <a:solidFill>
              <a:schemeClr val="bg1"/>
            </a:solidFill>
            <a:ln w="12700">
              <a:solidFill>
                <a:schemeClr val="tx1"/>
              </a:solidFill>
            </a:ln>
          </p:spPr>
          <p:txBody>
            <a:bodyPr wrap="square" rtlCol="0">
              <a:spAutoFit/>
            </a:bodyPr>
            <a:lstStyle/>
            <a:p>
              <a:r>
                <a:rPr lang="en-GB" sz="1400" dirty="0"/>
                <a:t>1434 ARTY FIRE IN SUPPORT OF FOO TEAM</a:t>
              </a:r>
            </a:p>
          </p:txBody>
        </p:sp>
        <p:sp>
          <p:nvSpPr>
            <p:cNvPr id="55" name="TextBox 54"/>
            <p:cNvSpPr txBox="1"/>
            <p:nvPr/>
          </p:nvSpPr>
          <p:spPr>
            <a:xfrm>
              <a:off x="6127131" y="3274090"/>
              <a:ext cx="1540494" cy="307777"/>
            </a:xfrm>
            <a:prstGeom prst="rect">
              <a:avLst/>
            </a:prstGeom>
            <a:solidFill>
              <a:schemeClr val="tx1"/>
            </a:solidFill>
            <a:ln w="12700">
              <a:solidFill>
                <a:schemeClr val="bg1"/>
              </a:solidFill>
            </a:ln>
          </p:spPr>
          <p:txBody>
            <a:bodyPr wrap="square" rtlCol="0">
              <a:spAutoFit/>
            </a:bodyPr>
            <a:lstStyle/>
            <a:p>
              <a:pPr algn="ctr"/>
              <a:r>
                <a:rPr lang="en-GB" sz="1400" dirty="0">
                  <a:solidFill>
                    <a:schemeClr val="bg1"/>
                  </a:solidFill>
                </a:rPr>
                <a:t>IMPACT AREA</a:t>
              </a:r>
            </a:p>
          </p:txBody>
        </p:sp>
        <p:sp>
          <p:nvSpPr>
            <p:cNvPr id="56" name="Oval 55"/>
            <p:cNvSpPr/>
            <p:nvPr/>
          </p:nvSpPr>
          <p:spPr>
            <a:xfrm rot="635076">
              <a:off x="5416846" y="3023153"/>
              <a:ext cx="3224195" cy="89535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 name="Group 31"/>
          <p:cNvGrpSpPr/>
          <p:nvPr/>
        </p:nvGrpSpPr>
        <p:grpSpPr>
          <a:xfrm>
            <a:off x="378846" y="1399755"/>
            <a:ext cx="9355137" cy="5263875"/>
            <a:chOff x="378846" y="1399755"/>
            <a:chExt cx="9355137" cy="5263875"/>
          </a:xfrm>
        </p:grpSpPr>
        <p:pic>
          <p:nvPicPr>
            <p:cNvPr id="28" name="Picture 2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8846" y="1401365"/>
              <a:ext cx="9355137" cy="5262265"/>
            </a:xfrm>
            <a:prstGeom prst="rect">
              <a:avLst/>
            </a:prstGeom>
          </p:spPr>
        </p:pic>
        <p:sp>
          <p:nvSpPr>
            <p:cNvPr id="57" name="TextBox 56"/>
            <p:cNvSpPr txBox="1"/>
            <p:nvPr/>
          </p:nvSpPr>
          <p:spPr>
            <a:xfrm>
              <a:off x="413917" y="1399755"/>
              <a:ext cx="3472283" cy="307777"/>
            </a:xfrm>
            <a:prstGeom prst="rect">
              <a:avLst/>
            </a:prstGeom>
            <a:solidFill>
              <a:schemeClr val="bg1"/>
            </a:solidFill>
            <a:ln w="12700">
              <a:solidFill>
                <a:schemeClr val="tx1"/>
              </a:solidFill>
            </a:ln>
          </p:spPr>
          <p:txBody>
            <a:bodyPr wrap="square" rtlCol="0">
              <a:spAutoFit/>
            </a:bodyPr>
            <a:lstStyle/>
            <a:p>
              <a:r>
                <a:rPr lang="en-GB" sz="1400" dirty="0"/>
                <a:t>1434 ARTILLERY BATTERY REDEPLOYED</a:t>
              </a:r>
            </a:p>
          </p:txBody>
        </p:sp>
        <p:sp>
          <p:nvSpPr>
            <p:cNvPr id="58" name="Oval 57"/>
            <p:cNvSpPr/>
            <p:nvPr/>
          </p:nvSpPr>
          <p:spPr>
            <a:xfrm>
              <a:off x="1522413" y="4174562"/>
              <a:ext cx="1620836" cy="317367"/>
            </a:xfrm>
            <a:prstGeom prst="ellipse">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p:cNvSpPr/>
            <p:nvPr/>
          </p:nvSpPr>
          <p:spPr>
            <a:xfrm>
              <a:off x="3143248" y="4177604"/>
              <a:ext cx="569347" cy="317367"/>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p:cNvSpPr/>
            <p:nvPr/>
          </p:nvSpPr>
          <p:spPr>
            <a:xfrm>
              <a:off x="6581925" y="4022204"/>
              <a:ext cx="723900" cy="317367"/>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68792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330" y="368300"/>
            <a:ext cx="3603170" cy="880533"/>
          </a:xfrm>
          <a:solidFill>
            <a:schemeClr val="bg1"/>
          </a:solidFill>
        </p:spPr>
        <p:txBody>
          <a:bodyPr>
            <a:noAutofit/>
          </a:bodyPr>
          <a:lstStyle/>
          <a:p>
            <a:pPr algn="l"/>
            <a:r>
              <a:rPr lang="en-GB" sz="2800" dirty="0"/>
              <a:t>E</a:t>
            </a:r>
            <a:r>
              <a:rPr lang="en-GB" sz="2000" dirty="0"/>
              <a:t>N </a:t>
            </a:r>
            <a:r>
              <a:rPr lang="en-GB" sz="2800" dirty="0"/>
              <a:t>C</a:t>
            </a:r>
            <a:r>
              <a:rPr lang="en-GB" sz="2000" dirty="0"/>
              <a:t>OY </a:t>
            </a:r>
            <a:r>
              <a:rPr lang="en-GB" sz="2800" dirty="0"/>
              <a:t>G</a:t>
            </a:r>
            <a:r>
              <a:rPr lang="en-GB" sz="2000" dirty="0"/>
              <a:t>P </a:t>
            </a:r>
            <a:r>
              <a:rPr lang="en-GB" sz="2800" dirty="0"/>
              <a:t>A</a:t>
            </a:r>
            <a:r>
              <a:rPr lang="en-GB" sz="2000" dirty="0"/>
              <a:t>DVANCES </a:t>
            </a:r>
            <a:r>
              <a:rPr lang="en-GB" sz="2800" dirty="0"/>
              <a:t>AA1</a:t>
            </a:r>
            <a:br>
              <a:rPr lang="en-GB" sz="2800" dirty="0"/>
            </a:br>
            <a:r>
              <a:rPr lang="en-GB" sz="2400" dirty="0"/>
              <a:t>1435 hrs</a:t>
            </a:r>
            <a:endParaRPr lang="en-GB" sz="1100" dirty="0"/>
          </a:p>
        </p:txBody>
      </p:sp>
      <p:sp>
        <p:nvSpPr>
          <p:cNvPr id="5" name="Content Placeholder 2"/>
          <p:cNvSpPr>
            <a:spLocks noGrp="1"/>
          </p:cNvSpPr>
          <p:nvPr>
            <p:ph idx="1"/>
          </p:nvPr>
        </p:nvSpPr>
        <p:spPr>
          <a:xfrm>
            <a:off x="3886200" y="308198"/>
            <a:ext cx="8025905" cy="1108595"/>
          </a:xfrm>
        </p:spPr>
        <p:txBody>
          <a:bodyPr>
            <a:normAutofit fontScale="70000" lnSpcReduction="20000"/>
          </a:bodyPr>
          <a:lstStyle/>
          <a:p>
            <a:r>
              <a:rPr lang="en-GB" dirty="0"/>
              <a:t>Seeking to capitalise on the paucity of resistance encountered by their recce teams the REDFOR launches a hasty Coy </a:t>
            </a:r>
            <a:r>
              <a:rPr lang="en-GB" dirty="0" err="1"/>
              <a:t>Gp</a:t>
            </a:r>
            <a:r>
              <a:rPr lang="en-GB" dirty="0"/>
              <a:t> attack with T72, BTR80, Infantry supported by 82mm mortars.</a:t>
            </a:r>
          </a:p>
          <a:p>
            <a:r>
              <a:rPr lang="en-GB" dirty="0"/>
              <a:t>B Coy </a:t>
            </a:r>
            <a:r>
              <a:rPr lang="en-GB" dirty="0" err="1"/>
              <a:t>posns</a:t>
            </a:r>
            <a:r>
              <a:rPr lang="en-GB" dirty="0"/>
              <a:t> not mutually supporting and weapons left on HOLD prevent early engagement and destruction of </a:t>
            </a:r>
            <a:r>
              <a:rPr lang="en-GB" dirty="0" err="1"/>
              <a:t>En</a:t>
            </a:r>
            <a:r>
              <a:rPr lang="en-GB" dirty="0"/>
              <a:t> probing attacks</a:t>
            </a:r>
          </a:p>
        </p:txBody>
      </p:sp>
      <p:pic>
        <p:nvPicPr>
          <p:cNvPr id="37" name="Picture 3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7330" y="1411884"/>
            <a:ext cx="9207848" cy="5179415"/>
          </a:xfrm>
          <a:prstGeom prst="rect">
            <a:avLst/>
          </a:prstGeom>
        </p:spPr>
      </p:pic>
      <p:grpSp>
        <p:nvGrpSpPr>
          <p:cNvPr id="3" name="Group 2"/>
          <p:cNvGrpSpPr/>
          <p:nvPr/>
        </p:nvGrpSpPr>
        <p:grpSpPr>
          <a:xfrm>
            <a:off x="413917" y="1399755"/>
            <a:ext cx="9207849" cy="5191543"/>
            <a:chOff x="413917" y="1399755"/>
            <a:chExt cx="9207849" cy="5191543"/>
          </a:xfrm>
        </p:grpSpPr>
        <p:pic>
          <p:nvPicPr>
            <p:cNvPr id="29" name="Picture 2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3917" y="1411883"/>
              <a:ext cx="9207849" cy="5179415"/>
            </a:xfrm>
            <a:prstGeom prst="rect">
              <a:avLst/>
            </a:prstGeom>
          </p:spPr>
        </p:pic>
        <p:sp>
          <p:nvSpPr>
            <p:cNvPr id="30" name="TextBox 29"/>
            <p:cNvSpPr txBox="1"/>
            <p:nvPr/>
          </p:nvSpPr>
          <p:spPr>
            <a:xfrm>
              <a:off x="413917" y="1399755"/>
              <a:ext cx="3472283" cy="307777"/>
            </a:xfrm>
            <a:prstGeom prst="rect">
              <a:avLst/>
            </a:prstGeom>
            <a:solidFill>
              <a:schemeClr val="bg1"/>
            </a:solidFill>
            <a:ln w="12700">
              <a:solidFill>
                <a:schemeClr val="tx1"/>
              </a:solidFill>
            </a:ln>
          </p:spPr>
          <p:txBody>
            <a:bodyPr wrap="square" rtlCol="0">
              <a:spAutoFit/>
            </a:bodyPr>
            <a:lstStyle/>
            <a:p>
              <a:r>
                <a:rPr lang="en-GB" sz="1400" dirty="0"/>
                <a:t>14:37:30 GAZELLE DOWNED BY EN FIRE</a:t>
              </a:r>
            </a:p>
          </p:txBody>
        </p:sp>
      </p:grpSp>
      <p:grpSp>
        <p:nvGrpSpPr>
          <p:cNvPr id="7" name="Group 6"/>
          <p:cNvGrpSpPr/>
          <p:nvPr/>
        </p:nvGrpSpPr>
        <p:grpSpPr>
          <a:xfrm>
            <a:off x="389036" y="1399755"/>
            <a:ext cx="9224436" cy="5188745"/>
            <a:chOff x="389036" y="1399755"/>
            <a:chExt cx="9224436" cy="5188745"/>
          </a:xfrm>
        </p:grpSpPr>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9036" y="1399755"/>
              <a:ext cx="9224436" cy="5188745"/>
            </a:xfrm>
            <a:prstGeom prst="rect">
              <a:avLst/>
            </a:prstGeom>
          </p:spPr>
        </p:pic>
        <p:sp>
          <p:nvSpPr>
            <p:cNvPr id="31" name="TextBox 30"/>
            <p:cNvSpPr txBox="1"/>
            <p:nvPr/>
          </p:nvSpPr>
          <p:spPr>
            <a:xfrm>
              <a:off x="413917" y="1422487"/>
              <a:ext cx="2843633" cy="307777"/>
            </a:xfrm>
            <a:prstGeom prst="rect">
              <a:avLst/>
            </a:prstGeom>
            <a:solidFill>
              <a:schemeClr val="bg1"/>
            </a:solidFill>
            <a:ln w="12700">
              <a:solidFill>
                <a:schemeClr val="tx1"/>
              </a:solidFill>
            </a:ln>
          </p:spPr>
          <p:txBody>
            <a:bodyPr wrap="square" rtlCol="0">
              <a:spAutoFit/>
            </a:bodyPr>
            <a:lstStyle/>
            <a:p>
              <a:r>
                <a:rPr lang="en-GB" sz="1400" dirty="0"/>
                <a:t>14:38:30 START OF B COY BATTLE</a:t>
              </a:r>
            </a:p>
          </p:txBody>
        </p:sp>
        <p:sp>
          <p:nvSpPr>
            <p:cNvPr id="33" name="TextBox 32"/>
            <p:cNvSpPr txBox="1"/>
            <p:nvPr/>
          </p:nvSpPr>
          <p:spPr>
            <a:xfrm>
              <a:off x="5959956" y="1730264"/>
              <a:ext cx="2140389" cy="954107"/>
            </a:xfrm>
            <a:prstGeom prst="rect">
              <a:avLst/>
            </a:prstGeom>
            <a:solidFill>
              <a:schemeClr val="tx1"/>
            </a:solidFill>
            <a:ln w="12700">
              <a:solidFill>
                <a:schemeClr val="bg1"/>
              </a:solidFill>
            </a:ln>
          </p:spPr>
          <p:txBody>
            <a:bodyPr wrap="square" rtlCol="0">
              <a:spAutoFit/>
            </a:bodyPr>
            <a:lstStyle/>
            <a:p>
              <a:pPr algn="ctr"/>
              <a:r>
                <a:rPr lang="en-GB" sz="1400" dirty="0">
                  <a:solidFill>
                    <a:schemeClr val="bg1"/>
                  </a:solidFill>
                </a:rPr>
                <a:t>Infantry Section gets off a lucky LAW hit on advancing BTR80 but is subsequently annihilated</a:t>
              </a:r>
            </a:p>
          </p:txBody>
        </p:sp>
      </p:grpSp>
      <p:grpSp>
        <p:nvGrpSpPr>
          <p:cNvPr id="12" name="Group 11"/>
          <p:cNvGrpSpPr/>
          <p:nvPr/>
        </p:nvGrpSpPr>
        <p:grpSpPr>
          <a:xfrm>
            <a:off x="7096825" y="4105274"/>
            <a:ext cx="4775200" cy="2483225"/>
            <a:chOff x="7030150" y="4196951"/>
            <a:chExt cx="4775200" cy="2483225"/>
          </a:xfrm>
        </p:grpSpPr>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030150" y="4196951"/>
              <a:ext cx="4775200" cy="2483225"/>
            </a:xfrm>
            <a:prstGeom prst="rect">
              <a:avLst/>
            </a:prstGeom>
          </p:spPr>
        </p:pic>
        <p:sp>
          <p:nvSpPr>
            <p:cNvPr id="35" name="TextBox 34"/>
            <p:cNvSpPr txBox="1"/>
            <p:nvPr/>
          </p:nvSpPr>
          <p:spPr>
            <a:xfrm>
              <a:off x="7030150" y="4198998"/>
              <a:ext cx="4348583" cy="307777"/>
            </a:xfrm>
            <a:prstGeom prst="rect">
              <a:avLst/>
            </a:prstGeom>
            <a:solidFill>
              <a:schemeClr val="bg1"/>
            </a:solidFill>
            <a:ln w="12700">
              <a:solidFill>
                <a:schemeClr val="tx1"/>
              </a:solidFill>
            </a:ln>
          </p:spPr>
          <p:txBody>
            <a:bodyPr wrap="square" rtlCol="0">
              <a:spAutoFit/>
            </a:bodyPr>
            <a:lstStyle/>
            <a:p>
              <a:r>
                <a:rPr lang="en-GB" sz="1400" dirty="0"/>
                <a:t>14:38:36 B COY MORTARS NEUTRALISE RECCE BDRM</a:t>
              </a:r>
            </a:p>
          </p:txBody>
        </p:sp>
      </p:grpSp>
      <p:grpSp>
        <p:nvGrpSpPr>
          <p:cNvPr id="15" name="Group 14"/>
          <p:cNvGrpSpPr/>
          <p:nvPr/>
        </p:nvGrpSpPr>
        <p:grpSpPr>
          <a:xfrm>
            <a:off x="7096825" y="1396956"/>
            <a:ext cx="4775200" cy="2692974"/>
            <a:chOff x="7096825" y="1396956"/>
            <a:chExt cx="4775200" cy="2692974"/>
          </a:xfrm>
        </p:grpSpPr>
        <p:pic>
          <p:nvPicPr>
            <p:cNvPr id="14" name="Picture 1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096825" y="1396956"/>
              <a:ext cx="4775200" cy="2692974"/>
            </a:xfrm>
            <a:prstGeom prst="rect">
              <a:avLst/>
            </a:prstGeom>
          </p:spPr>
        </p:pic>
        <p:sp>
          <p:nvSpPr>
            <p:cNvPr id="38" name="TextBox 37"/>
            <p:cNvSpPr txBox="1"/>
            <p:nvPr/>
          </p:nvSpPr>
          <p:spPr>
            <a:xfrm>
              <a:off x="7096825" y="1412744"/>
              <a:ext cx="4348583" cy="307777"/>
            </a:xfrm>
            <a:prstGeom prst="rect">
              <a:avLst/>
            </a:prstGeom>
            <a:solidFill>
              <a:schemeClr val="bg1"/>
            </a:solidFill>
            <a:ln w="12700">
              <a:solidFill>
                <a:schemeClr val="tx1"/>
              </a:solidFill>
            </a:ln>
          </p:spPr>
          <p:txBody>
            <a:bodyPr wrap="square" rtlCol="0">
              <a:spAutoFit/>
            </a:bodyPr>
            <a:lstStyle/>
            <a:p>
              <a:r>
                <a:rPr lang="en-GB" sz="1400" dirty="0"/>
                <a:t>14:38:36 BTR80 DESTROYED BY AT DET</a:t>
              </a:r>
            </a:p>
          </p:txBody>
        </p:sp>
      </p:grpSp>
      <p:grpSp>
        <p:nvGrpSpPr>
          <p:cNvPr id="18" name="Group 17"/>
          <p:cNvGrpSpPr/>
          <p:nvPr/>
        </p:nvGrpSpPr>
        <p:grpSpPr>
          <a:xfrm>
            <a:off x="413917" y="1411121"/>
            <a:ext cx="9191261" cy="5181450"/>
            <a:chOff x="413917" y="1411121"/>
            <a:chExt cx="9191261" cy="5181450"/>
          </a:xfrm>
        </p:grpSpPr>
        <p:pic>
          <p:nvPicPr>
            <p:cNvPr id="17" name="Picture 1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3917" y="1422487"/>
              <a:ext cx="9191261" cy="5170084"/>
            </a:xfrm>
            <a:prstGeom prst="rect">
              <a:avLst/>
            </a:prstGeom>
          </p:spPr>
        </p:pic>
        <p:sp>
          <p:nvSpPr>
            <p:cNvPr id="41" name="TextBox 40"/>
            <p:cNvSpPr txBox="1"/>
            <p:nvPr/>
          </p:nvSpPr>
          <p:spPr>
            <a:xfrm>
              <a:off x="413917" y="1411121"/>
              <a:ext cx="3186533" cy="307777"/>
            </a:xfrm>
            <a:prstGeom prst="rect">
              <a:avLst/>
            </a:prstGeom>
            <a:solidFill>
              <a:schemeClr val="bg1"/>
            </a:solidFill>
            <a:ln w="12700">
              <a:solidFill>
                <a:schemeClr val="tx1"/>
              </a:solidFill>
            </a:ln>
          </p:spPr>
          <p:txBody>
            <a:bodyPr wrap="square" rtlCol="0">
              <a:spAutoFit/>
            </a:bodyPr>
            <a:lstStyle/>
            <a:p>
              <a:r>
                <a:rPr lang="en-GB" sz="1400" dirty="0"/>
                <a:t>14:38:52 REDFOR PRESSES FORWARD</a:t>
              </a:r>
            </a:p>
          </p:txBody>
        </p:sp>
        <p:sp>
          <p:nvSpPr>
            <p:cNvPr id="44" name="TextBox 43"/>
            <p:cNvSpPr txBox="1"/>
            <p:nvPr/>
          </p:nvSpPr>
          <p:spPr>
            <a:xfrm>
              <a:off x="5112231" y="5930789"/>
              <a:ext cx="2140389" cy="523220"/>
            </a:xfrm>
            <a:prstGeom prst="rect">
              <a:avLst/>
            </a:prstGeom>
            <a:solidFill>
              <a:schemeClr val="tx1"/>
            </a:solidFill>
            <a:ln w="12700">
              <a:solidFill>
                <a:schemeClr val="bg1"/>
              </a:solidFill>
            </a:ln>
          </p:spPr>
          <p:txBody>
            <a:bodyPr wrap="square" rtlCol="0">
              <a:spAutoFit/>
            </a:bodyPr>
            <a:lstStyle/>
            <a:p>
              <a:pPr algn="ctr"/>
              <a:r>
                <a:rPr lang="en-GB" sz="1400" dirty="0">
                  <a:solidFill>
                    <a:schemeClr val="bg1"/>
                  </a:solidFill>
                </a:rPr>
                <a:t>Most B Coy units still have </a:t>
              </a:r>
              <a:r>
                <a:rPr lang="en-GB" sz="1400" b="1" dirty="0">
                  <a:solidFill>
                    <a:schemeClr val="bg1"/>
                  </a:solidFill>
                </a:rPr>
                <a:t>HOLD FIRE</a:t>
              </a:r>
              <a:r>
                <a:rPr lang="en-GB" sz="1400" dirty="0">
                  <a:solidFill>
                    <a:schemeClr val="bg1"/>
                  </a:solidFill>
                </a:rPr>
                <a:t> enabled!</a:t>
              </a:r>
            </a:p>
          </p:txBody>
        </p:sp>
        <p:sp>
          <p:nvSpPr>
            <p:cNvPr id="47" name="TextBox 46"/>
            <p:cNvSpPr txBox="1"/>
            <p:nvPr/>
          </p:nvSpPr>
          <p:spPr>
            <a:xfrm>
              <a:off x="2563729" y="2955802"/>
              <a:ext cx="1551072" cy="523220"/>
            </a:xfrm>
            <a:prstGeom prst="rect">
              <a:avLst/>
            </a:prstGeom>
            <a:solidFill>
              <a:schemeClr val="tx1"/>
            </a:solidFill>
            <a:ln w="12700">
              <a:solidFill>
                <a:schemeClr val="bg1"/>
              </a:solidFill>
            </a:ln>
          </p:spPr>
          <p:txBody>
            <a:bodyPr wrap="square" rtlCol="0">
              <a:spAutoFit/>
            </a:bodyPr>
            <a:lstStyle/>
            <a:p>
              <a:pPr algn="ctr"/>
              <a:r>
                <a:rPr lang="en-GB" sz="1400" dirty="0">
                  <a:solidFill>
                    <a:schemeClr val="bg1"/>
                  </a:solidFill>
                </a:rPr>
                <a:t>Infantry Section still mounted!</a:t>
              </a:r>
            </a:p>
          </p:txBody>
        </p:sp>
      </p:grpSp>
      <p:grpSp>
        <p:nvGrpSpPr>
          <p:cNvPr id="20" name="Group 19"/>
          <p:cNvGrpSpPr/>
          <p:nvPr/>
        </p:nvGrpSpPr>
        <p:grpSpPr>
          <a:xfrm>
            <a:off x="386073" y="1404656"/>
            <a:ext cx="9215721" cy="5183843"/>
            <a:chOff x="386073" y="1404656"/>
            <a:chExt cx="9215721" cy="5183843"/>
          </a:xfrm>
        </p:grpSpPr>
        <p:pic>
          <p:nvPicPr>
            <p:cNvPr id="19" name="Picture 1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86073" y="1404656"/>
              <a:ext cx="9215721" cy="5183843"/>
            </a:xfrm>
            <a:prstGeom prst="rect">
              <a:avLst/>
            </a:prstGeom>
          </p:spPr>
        </p:pic>
        <p:sp>
          <p:nvSpPr>
            <p:cNvPr id="48" name="TextBox 47"/>
            <p:cNvSpPr txBox="1"/>
            <p:nvPr/>
          </p:nvSpPr>
          <p:spPr>
            <a:xfrm>
              <a:off x="405992" y="1411120"/>
              <a:ext cx="4166008" cy="307777"/>
            </a:xfrm>
            <a:prstGeom prst="rect">
              <a:avLst/>
            </a:prstGeom>
            <a:solidFill>
              <a:schemeClr val="bg1"/>
            </a:solidFill>
            <a:ln w="12700">
              <a:solidFill>
                <a:schemeClr val="tx1"/>
              </a:solidFill>
            </a:ln>
          </p:spPr>
          <p:txBody>
            <a:bodyPr wrap="square" rtlCol="0">
              <a:spAutoFit/>
            </a:bodyPr>
            <a:lstStyle/>
            <a:p>
              <a:r>
                <a:rPr lang="en-GB" sz="1400" dirty="0"/>
                <a:t>14:38:55 REDFOR MORTARS NEUTRALISE AT POSN</a:t>
              </a:r>
            </a:p>
          </p:txBody>
        </p:sp>
        <p:sp>
          <p:nvSpPr>
            <p:cNvPr id="49" name="TextBox 48"/>
            <p:cNvSpPr txBox="1"/>
            <p:nvPr/>
          </p:nvSpPr>
          <p:spPr>
            <a:xfrm>
              <a:off x="5472454" y="3843664"/>
              <a:ext cx="1264148" cy="523220"/>
            </a:xfrm>
            <a:prstGeom prst="rect">
              <a:avLst/>
            </a:prstGeom>
            <a:solidFill>
              <a:schemeClr val="tx1"/>
            </a:solidFill>
            <a:ln w="12700">
              <a:solidFill>
                <a:schemeClr val="bg1"/>
              </a:solidFill>
            </a:ln>
          </p:spPr>
          <p:txBody>
            <a:bodyPr wrap="square" rtlCol="0">
              <a:spAutoFit/>
            </a:bodyPr>
            <a:lstStyle/>
            <a:p>
              <a:pPr algn="ctr"/>
              <a:r>
                <a:rPr lang="en-GB" sz="1400" dirty="0">
                  <a:solidFill>
                    <a:schemeClr val="bg1"/>
                  </a:solidFill>
                </a:rPr>
                <a:t>40x 82mm rnds used!</a:t>
              </a:r>
            </a:p>
          </p:txBody>
        </p:sp>
      </p:grpSp>
      <p:grpSp>
        <p:nvGrpSpPr>
          <p:cNvPr id="22" name="Group 21"/>
          <p:cNvGrpSpPr/>
          <p:nvPr/>
        </p:nvGrpSpPr>
        <p:grpSpPr>
          <a:xfrm>
            <a:off x="366101" y="1416795"/>
            <a:ext cx="9224015" cy="5188508"/>
            <a:chOff x="366101" y="1416795"/>
            <a:chExt cx="9224015" cy="5188508"/>
          </a:xfrm>
        </p:grpSpPr>
        <p:pic>
          <p:nvPicPr>
            <p:cNvPr id="21" name="Picture 2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66101" y="1416795"/>
              <a:ext cx="9224015" cy="5188508"/>
            </a:xfrm>
            <a:prstGeom prst="rect">
              <a:avLst/>
            </a:prstGeom>
          </p:spPr>
        </p:pic>
        <p:sp>
          <p:nvSpPr>
            <p:cNvPr id="50" name="TextBox 49"/>
            <p:cNvSpPr txBox="1"/>
            <p:nvPr/>
          </p:nvSpPr>
          <p:spPr>
            <a:xfrm>
              <a:off x="366101" y="1420863"/>
              <a:ext cx="3015274" cy="307777"/>
            </a:xfrm>
            <a:prstGeom prst="rect">
              <a:avLst/>
            </a:prstGeom>
            <a:solidFill>
              <a:schemeClr val="bg1"/>
            </a:solidFill>
            <a:ln w="12700">
              <a:solidFill>
                <a:schemeClr val="tx1"/>
              </a:solidFill>
            </a:ln>
          </p:spPr>
          <p:txBody>
            <a:bodyPr wrap="square" rtlCol="0">
              <a:spAutoFit/>
            </a:bodyPr>
            <a:lstStyle/>
            <a:p>
              <a:r>
                <a:rPr lang="en-GB" sz="1400" dirty="0"/>
                <a:t>14:39:29 REDFOR PLAN DEVELOPS</a:t>
              </a:r>
            </a:p>
          </p:txBody>
        </p:sp>
        <p:sp>
          <p:nvSpPr>
            <p:cNvPr id="52" name="TextBox 51"/>
            <p:cNvSpPr txBox="1"/>
            <p:nvPr/>
          </p:nvSpPr>
          <p:spPr>
            <a:xfrm>
              <a:off x="948127" y="2504725"/>
              <a:ext cx="1264148" cy="738664"/>
            </a:xfrm>
            <a:prstGeom prst="rect">
              <a:avLst/>
            </a:prstGeom>
            <a:solidFill>
              <a:schemeClr val="tx1"/>
            </a:solidFill>
            <a:ln w="12700">
              <a:solidFill>
                <a:schemeClr val="bg1"/>
              </a:solidFill>
            </a:ln>
          </p:spPr>
          <p:txBody>
            <a:bodyPr wrap="square" rtlCol="0">
              <a:spAutoFit/>
            </a:bodyPr>
            <a:lstStyle/>
            <a:p>
              <a:pPr algn="ctr"/>
              <a:r>
                <a:rPr lang="en-GB" sz="1400" dirty="0">
                  <a:solidFill>
                    <a:schemeClr val="bg1"/>
                  </a:solidFill>
                </a:rPr>
                <a:t>BTR80 Pl reinforced by BTR70s</a:t>
              </a:r>
            </a:p>
          </p:txBody>
        </p:sp>
        <p:sp>
          <p:nvSpPr>
            <p:cNvPr id="53" name="TextBox 52"/>
            <p:cNvSpPr txBox="1"/>
            <p:nvPr/>
          </p:nvSpPr>
          <p:spPr>
            <a:xfrm>
              <a:off x="568898" y="4247248"/>
              <a:ext cx="1264148" cy="954107"/>
            </a:xfrm>
            <a:prstGeom prst="rect">
              <a:avLst/>
            </a:prstGeom>
            <a:solidFill>
              <a:schemeClr val="tx1"/>
            </a:solidFill>
            <a:ln w="12700">
              <a:solidFill>
                <a:schemeClr val="bg1"/>
              </a:solidFill>
            </a:ln>
          </p:spPr>
          <p:txBody>
            <a:bodyPr wrap="square" rtlCol="0">
              <a:spAutoFit/>
            </a:bodyPr>
            <a:lstStyle/>
            <a:p>
              <a:pPr algn="ctr"/>
              <a:r>
                <a:rPr lang="en-GB" sz="1400" dirty="0">
                  <a:solidFill>
                    <a:schemeClr val="bg1"/>
                  </a:solidFill>
                </a:rPr>
                <a:t>Dismounted </a:t>
              </a:r>
              <a:r>
                <a:rPr lang="en-GB" sz="1400" dirty="0" err="1">
                  <a:solidFill>
                    <a:schemeClr val="bg1"/>
                  </a:solidFill>
                </a:rPr>
                <a:t>Inf</a:t>
              </a:r>
              <a:r>
                <a:rPr lang="en-GB" sz="1400" dirty="0">
                  <a:solidFill>
                    <a:schemeClr val="bg1"/>
                  </a:solidFill>
                </a:rPr>
                <a:t> Pl works way around flank</a:t>
              </a:r>
            </a:p>
          </p:txBody>
        </p:sp>
        <p:sp>
          <p:nvSpPr>
            <p:cNvPr id="54" name="TextBox 53"/>
            <p:cNvSpPr txBox="1"/>
            <p:nvPr/>
          </p:nvSpPr>
          <p:spPr>
            <a:xfrm>
              <a:off x="5585473" y="2446507"/>
              <a:ext cx="1471272" cy="738664"/>
            </a:xfrm>
            <a:prstGeom prst="rect">
              <a:avLst/>
            </a:prstGeom>
            <a:solidFill>
              <a:schemeClr val="tx1"/>
            </a:solidFill>
            <a:ln w="12700">
              <a:solidFill>
                <a:schemeClr val="bg1"/>
              </a:solidFill>
            </a:ln>
          </p:spPr>
          <p:txBody>
            <a:bodyPr wrap="square" rtlCol="0">
              <a:spAutoFit/>
            </a:bodyPr>
            <a:lstStyle/>
            <a:p>
              <a:pPr algn="ctr"/>
              <a:r>
                <a:rPr lang="en-GB" sz="1400" dirty="0">
                  <a:solidFill>
                    <a:schemeClr val="bg1"/>
                  </a:solidFill>
                </a:rPr>
                <a:t>T72 Troop about to break out and cross EA</a:t>
              </a:r>
            </a:p>
          </p:txBody>
        </p:sp>
        <p:sp>
          <p:nvSpPr>
            <p:cNvPr id="61" name="TextBox 60"/>
            <p:cNvSpPr txBox="1"/>
            <p:nvPr/>
          </p:nvSpPr>
          <p:spPr>
            <a:xfrm>
              <a:off x="4796298" y="1614764"/>
              <a:ext cx="1471272" cy="738664"/>
            </a:xfrm>
            <a:prstGeom prst="rect">
              <a:avLst/>
            </a:prstGeom>
            <a:solidFill>
              <a:schemeClr val="tx1"/>
            </a:solidFill>
            <a:ln w="12700">
              <a:solidFill>
                <a:schemeClr val="bg1"/>
              </a:solidFill>
            </a:ln>
          </p:spPr>
          <p:txBody>
            <a:bodyPr wrap="square" rtlCol="0">
              <a:spAutoFit/>
            </a:bodyPr>
            <a:lstStyle/>
            <a:p>
              <a:pPr algn="ctr"/>
              <a:r>
                <a:rPr lang="en-GB" sz="1400" dirty="0">
                  <a:solidFill>
                    <a:schemeClr val="bg1"/>
                  </a:solidFill>
                </a:rPr>
                <a:t>2x BTR80 </a:t>
              </a:r>
              <a:r>
                <a:rPr lang="en-GB" sz="1400" dirty="0" err="1">
                  <a:solidFill>
                    <a:schemeClr val="bg1"/>
                  </a:solidFill>
                </a:rPr>
                <a:t>pls</a:t>
              </a:r>
              <a:r>
                <a:rPr lang="en-GB" sz="1400" dirty="0">
                  <a:solidFill>
                    <a:schemeClr val="bg1"/>
                  </a:solidFill>
                </a:rPr>
                <a:t> held in reserve ready to exploit</a:t>
              </a:r>
            </a:p>
          </p:txBody>
        </p:sp>
      </p:grpSp>
      <p:grpSp>
        <p:nvGrpSpPr>
          <p:cNvPr id="80" name="Group 79"/>
          <p:cNvGrpSpPr/>
          <p:nvPr/>
        </p:nvGrpSpPr>
        <p:grpSpPr>
          <a:xfrm>
            <a:off x="322022" y="1399724"/>
            <a:ext cx="9247371" cy="5201647"/>
            <a:chOff x="342745" y="1390651"/>
            <a:chExt cx="9247371" cy="5201647"/>
          </a:xfrm>
        </p:grpSpPr>
        <p:pic>
          <p:nvPicPr>
            <p:cNvPr id="23" name="Picture 2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42745" y="1390651"/>
              <a:ext cx="9247371" cy="5201647"/>
            </a:xfrm>
            <a:prstGeom prst="rect">
              <a:avLst/>
            </a:prstGeom>
          </p:spPr>
        </p:pic>
        <p:sp>
          <p:nvSpPr>
            <p:cNvPr id="62" name="TextBox 61"/>
            <p:cNvSpPr txBox="1"/>
            <p:nvPr/>
          </p:nvSpPr>
          <p:spPr>
            <a:xfrm>
              <a:off x="374025" y="1412519"/>
              <a:ext cx="5388599" cy="307777"/>
            </a:xfrm>
            <a:prstGeom prst="rect">
              <a:avLst/>
            </a:prstGeom>
            <a:solidFill>
              <a:schemeClr val="bg1"/>
            </a:solidFill>
            <a:ln w="12700">
              <a:solidFill>
                <a:schemeClr val="tx1"/>
              </a:solidFill>
            </a:ln>
          </p:spPr>
          <p:txBody>
            <a:bodyPr wrap="square" rtlCol="0">
              <a:spAutoFit/>
            </a:bodyPr>
            <a:lstStyle/>
            <a:p>
              <a:r>
                <a:rPr lang="en-GB" sz="1400" dirty="0"/>
                <a:t>14:39:47 T72 TP CATCHES MOUNTED AT SECTION REDEPLOYING </a:t>
              </a:r>
            </a:p>
          </p:txBody>
        </p:sp>
      </p:grpSp>
      <p:grpSp>
        <p:nvGrpSpPr>
          <p:cNvPr id="34" name="Group 33"/>
          <p:cNvGrpSpPr/>
          <p:nvPr/>
        </p:nvGrpSpPr>
        <p:grpSpPr>
          <a:xfrm>
            <a:off x="311488" y="1409657"/>
            <a:ext cx="9240603" cy="5197839"/>
            <a:chOff x="349513" y="1395956"/>
            <a:chExt cx="9240603" cy="5197839"/>
          </a:xfrm>
        </p:grpSpPr>
        <p:pic>
          <p:nvPicPr>
            <p:cNvPr id="24" name="Picture 2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49513" y="1395956"/>
              <a:ext cx="9240603" cy="5197839"/>
            </a:xfrm>
            <a:prstGeom prst="rect">
              <a:avLst/>
            </a:prstGeom>
          </p:spPr>
        </p:pic>
        <p:sp>
          <p:nvSpPr>
            <p:cNvPr id="63" name="TextBox 62"/>
            <p:cNvSpPr txBox="1"/>
            <p:nvPr/>
          </p:nvSpPr>
          <p:spPr>
            <a:xfrm>
              <a:off x="371747" y="1402700"/>
              <a:ext cx="3919605" cy="307777"/>
            </a:xfrm>
            <a:prstGeom prst="rect">
              <a:avLst/>
            </a:prstGeom>
            <a:solidFill>
              <a:schemeClr val="bg1"/>
            </a:solidFill>
            <a:ln w="12700">
              <a:solidFill>
                <a:schemeClr val="tx1"/>
              </a:solidFill>
            </a:ln>
          </p:spPr>
          <p:txBody>
            <a:bodyPr wrap="square" rtlCol="0">
              <a:spAutoFit/>
            </a:bodyPr>
            <a:lstStyle/>
            <a:p>
              <a:r>
                <a:rPr lang="en-GB" sz="1400" dirty="0"/>
                <a:t>14:40:39 B COY TANKS HALT REDFOR ADVANCE</a:t>
              </a:r>
            </a:p>
          </p:txBody>
        </p:sp>
        <p:sp>
          <p:nvSpPr>
            <p:cNvPr id="64" name="TextBox 63"/>
            <p:cNvSpPr txBox="1"/>
            <p:nvPr/>
          </p:nvSpPr>
          <p:spPr>
            <a:xfrm>
              <a:off x="1873738" y="2811093"/>
              <a:ext cx="2680620" cy="523220"/>
            </a:xfrm>
            <a:prstGeom prst="rect">
              <a:avLst/>
            </a:prstGeom>
            <a:solidFill>
              <a:schemeClr val="tx1"/>
            </a:solidFill>
            <a:ln w="12700">
              <a:solidFill>
                <a:schemeClr val="bg1"/>
              </a:solidFill>
            </a:ln>
          </p:spPr>
          <p:txBody>
            <a:bodyPr wrap="square" rtlCol="0">
              <a:spAutoFit/>
            </a:bodyPr>
            <a:lstStyle/>
            <a:p>
              <a:pPr algn="ctr"/>
              <a:r>
                <a:rPr lang="en-GB" sz="1400" dirty="0">
                  <a:solidFill>
                    <a:schemeClr val="bg1"/>
                  </a:solidFill>
                </a:rPr>
                <a:t>4x T72 destroyed in single salvo by Challenger 2 Troop</a:t>
              </a:r>
            </a:p>
          </p:txBody>
        </p:sp>
        <p:sp>
          <p:nvSpPr>
            <p:cNvPr id="65" name="TextBox 64"/>
            <p:cNvSpPr txBox="1"/>
            <p:nvPr/>
          </p:nvSpPr>
          <p:spPr>
            <a:xfrm>
              <a:off x="4107354" y="4588394"/>
              <a:ext cx="2680620" cy="523220"/>
            </a:xfrm>
            <a:prstGeom prst="rect">
              <a:avLst/>
            </a:prstGeom>
            <a:solidFill>
              <a:schemeClr val="tx1"/>
            </a:solidFill>
            <a:ln w="12700">
              <a:solidFill>
                <a:schemeClr val="bg1"/>
              </a:solidFill>
            </a:ln>
          </p:spPr>
          <p:txBody>
            <a:bodyPr wrap="square" rtlCol="0">
              <a:spAutoFit/>
            </a:bodyPr>
            <a:lstStyle/>
            <a:p>
              <a:pPr algn="ctr"/>
              <a:r>
                <a:rPr lang="en-GB" sz="1400" dirty="0">
                  <a:solidFill>
                    <a:schemeClr val="bg1"/>
                  </a:solidFill>
                </a:rPr>
                <a:t>Supporting Infantry vehicles withdraw</a:t>
              </a:r>
            </a:p>
          </p:txBody>
        </p:sp>
      </p:grpSp>
      <p:grpSp>
        <p:nvGrpSpPr>
          <p:cNvPr id="36" name="Group 35"/>
          <p:cNvGrpSpPr/>
          <p:nvPr/>
        </p:nvGrpSpPr>
        <p:grpSpPr>
          <a:xfrm>
            <a:off x="315227" y="1417926"/>
            <a:ext cx="9220654" cy="5186618"/>
            <a:chOff x="356636" y="1399569"/>
            <a:chExt cx="9220654" cy="5186618"/>
          </a:xfrm>
        </p:grpSpPr>
        <p:pic>
          <p:nvPicPr>
            <p:cNvPr id="25" name="Picture 2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56636" y="1399569"/>
              <a:ext cx="9220654" cy="5186618"/>
            </a:xfrm>
            <a:prstGeom prst="rect">
              <a:avLst/>
            </a:prstGeom>
          </p:spPr>
        </p:pic>
        <p:sp>
          <p:nvSpPr>
            <p:cNvPr id="66" name="TextBox 65"/>
            <p:cNvSpPr txBox="1"/>
            <p:nvPr/>
          </p:nvSpPr>
          <p:spPr>
            <a:xfrm>
              <a:off x="400744" y="1412904"/>
              <a:ext cx="5027477" cy="307777"/>
            </a:xfrm>
            <a:prstGeom prst="rect">
              <a:avLst/>
            </a:prstGeom>
            <a:solidFill>
              <a:schemeClr val="bg1"/>
            </a:solidFill>
            <a:ln w="12700">
              <a:solidFill>
                <a:schemeClr val="tx1"/>
              </a:solidFill>
            </a:ln>
          </p:spPr>
          <p:txBody>
            <a:bodyPr wrap="square" rtlCol="0">
              <a:spAutoFit/>
            </a:bodyPr>
            <a:lstStyle/>
            <a:p>
              <a:r>
                <a:rPr lang="en-GB" sz="1400" dirty="0"/>
                <a:t>14:43:02 B COY MORTARS DESTROYED BY REDFOR INFANTRY</a:t>
              </a:r>
            </a:p>
          </p:txBody>
        </p:sp>
      </p:grpSp>
      <p:grpSp>
        <p:nvGrpSpPr>
          <p:cNvPr id="73" name="Group 72"/>
          <p:cNvGrpSpPr/>
          <p:nvPr/>
        </p:nvGrpSpPr>
        <p:grpSpPr>
          <a:xfrm>
            <a:off x="350292" y="1430898"/>
            <a:ext cx="9247537" cy="5201739"/>
            <a:chOff x="353251" y="1384447"/>
            <a:chExt cx="9247537" cy="5201739"/>
          </a:xfrm>
        </p:grpSpPr>
        <p:pic>
          <p:nvPicPr>
            <p:cNvPr id="39" name="Picture 38"/>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53251" y="1384447"/>
              <a:ext cx="9247537" cy="5201739"/>
            </a:xfrm>
            <a:prstGeom prst="rect">
              <a:avLst/>
            </a:prstGeom>
          </p:spPr>
        </p:pic>
        <p:sp>
          <p:nvSpPr>
            <p:cNvPr id="67" name="TextBox 66"/>
            <p:cNvSpPr txBox="1"/>
            <p:nvPr/>
          </p:nvSpPr>
          <p:spPr>
            <a:xfrm>
              <a:off x="363453" y="1421816"/>
              <a:ext cx="3522747" cy="307777"/>
            </a:xfrm>
            <a:prstGeom prst="rect">
              <a:avLst/>
            </a:prstGeom>
            <a:solidFill>
              <a:schemeClr val="bg1"/>
            </a:solidFill>
            <a:ln w="12700">
              <a:solidFill>
                <a:schemeClr val="tx1"/>
              </a:solidFill>
            </a:ln>
          </p:spPr>
          <p:txBody>
            <a:bodyPr wrap="square" rtlCol="0">
              <a:spAutoFit/>
            </a:bodyPr>
            <a:lstStyle/>
            <a:p>
              <a:r>
                <a:rPr lang="en-GB" sz="1400" dirty="0"/>
                <a:t>14:43:43 B COY LOCAL COUNTER ATTACK</a:t>
              </a:r>
            </a:p>
          </p:txBody>
        </p:sp>
        <p:sp>
          <p:nvSpPr>
            <p:cNvPr id="68" name="Oval 67"/>
            <p:cNvSpPr/>
            <p:nvPr/>
          </p:nvSpPr>
          <p:spPr>
            <a:xfrm>
              <a:off x="4362087" y="2943292"/>
              <a:ext cx="1303591" cy="89823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TextBox 68"/>
            <p:cNvSpPr txBox="1"/>
            <p:nvPr/>
          </p:nvSpPr>
          <p:spPr>
            <a:xfrm>
              <a:off x="3964139" y="3881781"/>
              <a:ext cx="2140389" cy="738664"/>
            </a:xfrm>
            <a:prstGeom prst="rect">
              <a:avLst/>
            </a:prstGeom>
            <a:solidFill>
              <a:schemeClr val="tx1"/>
            </a:solidFill>
            <a:ln w="12700">
              <a:solidFill>
                <a:schemeClr val="bg1"/>
              </a:solidFill>
            </a:ln>
          </p:spPr>
          <p:txBody>
            <a:bodyPr wrap="square" rtlCol="0">
              <a:spAutoFit/>
            </a:bodyPr>
            <a:lstStyle/>
            <a:p>
              <a:pPr algn="ctr"/>
              <a:r>
                <a:rPr lang="en-GB" sz="1400" dirty="0">
                  <a:solidFill>
                    <a:schemeClr val="bg1"/>
                  </a:solidFill>
                </a:rPr>
                <a:t>Infantry Platoon dismounts and clears wood of REDFOR infantry</a:t>
              </a:r>
            </a:p>
          </p:txBody>
        </p:sp>
        <p:sp>
          <p:nvSpPr>
            <p:cNvPr id="70" name="TextBox 69"/>
            <p:cNvSpPr txBox="1"/>
            <p:nvPr/>
          </p:nvSpPr>
          <p:spPr>
            <a:xfrm>
              <a:off x="6445700" y="4386065"/>
              <a:ext cx="2140389" cy="523220"/>
            </a:xfrm>
            <a:prstGeom prst="rect">
              <a:avLst/>
            </a:prstGeom>
            <a:solidFill>
              <a:schemeClr val="tx1"/>
            </a:solidFill>
            <a:ln w="12700">
              <a:solidFill>
                <a:schemeClr val="bg1"/>
              </a:solidFill>
            </a:ln>
          </p:spPr>
          <p:txBody>
            <a:bodyPr wrap="square" rtlCol="0">
              <a:spAutoFit/>
            </a:bodyPr>
            <a:lstStyle/>
            <a:p>
              <a:pPr algn="ctr"/>
              <a:r>
                <a:rPr lang="en-GB" sz="1400" dirty="0">
                  <a:solidFill>
                    <a:schemeClr val="bg1"/>
                  </a:solidFill>
                </a:rPr>
                <a:t>Warriors follow behind – </a:t>
              </a:r>
              <a:r>
                <a:rPr lang="en-GB" sz="1400" b="1" dirty="0">
                  <a:solidFill>
                    <a:schemeClr val="bg1"/>
                  </a:solidFill>
                </a:rPr>
                <a:t>with weapons still on hold</a:t>
              </a:r>
              <a:endParaRPr lang="en-GB" sz="1400" dirty="0">
                <a:solidFill>
                  <a:schemeClr val="bg1"/>
                </a:solidFill>
              </a:endParaRPr>
            </a:p>
          </p:txBody>
        </p:sp>
        <p:sp>
          <p:nvSpPr>
            <p:cNvPr id="72" name="Oval 71"/>
            <p:cNvSpPr/>
            <p:nvPr/>
          </p:nvSpPr>
          <p:spPr>
            <a:xfrm>
              <a:off x="6756574" y="3264962"/>
              <a:ext cx="1149230" cy="104647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8" name="Group 77"/>
          <p:cNvGrpSpPr/>
          <p:nvPr/>
        </p:nvGrpSpPr>
        <p:grpSpPr>
          <a:xfrm>
            <a:off x="333235" y="1371817"/>
            <a:ext cx="9224039" cy="5188522"/>
            <a:chOff x="302665" y="1394607"/>
            <a:chExt cx="9224039" cy="5188522"/>
          </a:xfrm>
        </p:grpSpPr>
        <p:pic>
          <p:nvPicPr>
            <p:cNvPr id="74" name="Picture 73"/>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02665" y="1394607"/>
              <a:ext cx="9224039" cy="5188522"/>
            </a:xfrm>
            <a:prstGeom prst="rect">
              <a:avLst/>
            </a:prstGeom>
          </p:spPr>
        </p:pic>
        <p:sp>
          <p:nvSpPr>
            <p:cNvPr id="75" name="TextBox 74"/>
            <p:cNvSpPr txBox="1"/>
            <p:nvPr/>
          </p:nvSpPr>
          <p:spPr>
            <a:xfrm>
              <a:off x="334511" y="1411596"/>
              <a:ext cx="4777720" cy="307777"/>
            </a:xfrm>
            <a:prstGeom prst="rect">
              <a:avLst/>
            </a:prstGeom>
            <a:solidFill>
              <a:schemeClr val="bg1"/>
            </a:solidFill>
            <a:ln w="12700">
              <a:solidFill>
                <a:schemeClr val="tx1"/>
              </a:solidFill>
            </a:ln>
          </p:spPr>
          <p:txBody>
            <a:bodyPr wrap="square" rtlCol="0">
              <a:spAutoFit/>
            </a:bodyPr>
            <a:lstStyle/>
            <a:p>
              <a:r>
                <a:rPr lang="en-GB" sz="1400" dirty="0"/>
                <a:t>14:44:48 B COY ARMOURED COUNTER ATTACK BLUNTED</a:t>
              </a:r>
            </a:p>
          </p:txBody>
        </p:sp>
        <p:sp>
          <p:nvSpPr>
            <p:cNvPr id="77" name="TextBox 76"/>
            <p:cNvSpPr txBox="1"/>
            <p:nvPr/>
          </p:nvSpPr>
          <p:spPr>
            <a:xfrm>
              <a:off x="1177134" y="2916023"/>
              <a:ext cx="2140389" cy="738664"/>
            </a:xfrm>
            <a:prstGeom prst="rect">
              <a:avLst/>
            </a:prstGeom>
            <a:solidFill>
              <a:schemeClr val="tx1"/>
            </a:solidFill>
            <a:ln w="12700">
              <a:solidFill>
                <a:schemeClr val="bg1"/>
              </a:solidFill>
            </a:ln>
          </p:spPr>
          <p:txBody>
            <a:bodyPr wrap="square" rtlCol="0">
              <a:spAutoFit/>
            </a:bodyPr>
            <a:lstStyle/>
            <a:p>
              <a:pPr algn="ctr"/>
              <a:r>
                <a:rPr lang="en-GB" sz="1400" dirty="0">
                  <a:solidFill>
                    <a:schemeClr val="bg1"/>
                  </a:solidFill>
                </a:rPr>
                <a:t>2x Challenger 2 Destroyed by half </a:t>
              </a:r>
              <a:r>
                <a:rPr lang="en-GB" sz="1400" dirty="0" err="1">
                  <a:solidFill>
                    <a:schemeClr val="bg1"/>
                  </a:solidFill>
                </a:rPr>
                <a:t>pl</a:t>
              </a:r>
              <a:r>
                <a:rPr lang="en-GB" sz="1400" dirty="0">
                  <a:solidFill>
                    <a:schemeClr val="bg1"/>
                  </a:solidFill>
                </a:rPr>
                <a:t> of REDFOR infantry in wood</a:t>
              </a:r>
            </a:p>
          </p:txBody>
        </p:sp>
      </p:grpSp>
    </p:spTree>
    <p:extLst>
      <p:ext uri="{BB962C8B-B14F-4D97-AF65-F5344CB8AC3E}">
        <p14:creationId xmlns:p14="http://schemas.microsoft.com/office/powerpoint/2010/main" val="3934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0"/>
                                        </p:tgtEl>
                                        <p:attrNameLst>
                                          <p:attrName>style.visibility</p:attrName>
                                        </p:attrNameLst>
                                      </p:cBhvr>
                                      <p:to>
                                        <p:strVal val="visible"/>
                                      </p:to>
                                    </p:set>
                                    <p:animEffect transition="in" filter="fade">
                                      <p:cBhvr>
                                        <p:cTn id="42" dur="500"/>
                                        <p:tgtEl>
                                          <p:spTgt spid="8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3"/>
                                        </p:tgtEl>
                                        <p:attrNameLst>
                                          <p:attrName>style.visibility</p:attrName>
                                        </p:attrNameLst>
                                      </p:cBhvr>
                                      <p:to>
                                        <p:strVal val="visible"/>
                                      </p:to>
                                    </p:set>
                                    <p:animEffect transition="in" filter="fade">
                                      <p:cBhvr>
                                        <p:cTn id="57" dur="500"/>
                                        <p:tgtEl>
                                          <p:spTgt spid="7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78"/>
                                        </p:tgtEl>
                                        <p:attrNameLst>
                                          <p:attrName>style.visibility</p:attrName>
                                        </p:attrNameLst>
                                      </p:cBhvr>
                                      <p:to>
                                        <p:strVal val="visible"/>
                                      </p:to>
                                    </p:set>
                                    <p:animEffect transition="in" filter="fade">
                                      <p:cBhvr>
                                        <p:cTn id="62"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330" y="368300"/>
            <a:ext cx="3136445" cy="880533"/>
          </a:xfrm>
          <a:solidFill>
            <a:schemeClr val="bg1"/>
          </a:solidFill>
        </p:spPr>
        <p:txBody>
          <a:bodyPr>
            <a:noAutofit/>
          </a:bodyPr>
          <a:lstStyle/>
          <a:p>
            <a:pPr algn="l"/>
            <a:r>
              <a:rPr lang="en-GB" sz="2800" dirty="0"/>
              <a:t>B C</a:t>
            </a:r>
            <a:r>
              <a:rPr lang="en-GB" sz="2000" dirty="0"/>
              <a:t>OY</a:t>
            </a:r>
            <a:r>
              <a:rPr lang="en-GB" sz="2800" dirty="0"/>
              <a:t> P</a:t>
            </a:r>
            <a:r>
              <a:rPr lang="en-GB" sz="2000" dirty="0"/>
              <a:t>OSITION </a:t>
            </a:r>
            <a:r>
              <a:rPr lang="en-GB" sz="2800" dirty="0"/>
              <a:t>AA1 </a:t>
            </a:r>
            <a:br>
              <a:rPr lang="en-GB" sz="2800" dirty="0"/>
            </a:br>
            <a:r>
              <a:rPr lang="en-GB" sz="2400" dirty="0"/>
              <a:t>1446 hrs  </a:t>
            </a:r>
            <a:endParaRPr lang="en-GB" sz="1100" dirty="0"/>
          </a:p>
        </p:txBody>
      </p:sp>
      <p:sp>
        <p:nvSpPr>
          <p:cNvPr id="5" name="Content Placeholder 2"/>
          <p:cNvSpPr>
            <a:spLocks noGrp="1"/>
          </p:cNvSpPr>
          <p:nvPr>
            <p:ph idx="1"/>
          </p:nvPr>
        </p:nvSpPr>
        <p:spPr>
          <a:xfrm>
            <a:off x="3691467" y="368300"/>
            <a:ext cx="8102600" cy="931848"/>
          </a:xfrm>
        </p:spPr>
        <p:txBody>
          <a:bodyPr>
            <a:normAutofit fontScale="92500"/>
          </a:bodyPr>
          <a:lstStyle/>
          <a:p>
            <a:r>
              <a:rPr lang="en-GB" dirty="0"/>
              <a:t>8 mins of combat has resulted in B Coy losing 45% of their CE</a:t>
            </a:r>
          </a:p>
          <a:p>
            <a:r>
              <a:rPr lang="en-GB" dirty="0"/>
              <a:t>But REDFOR unwilling to push on without tanks and artillery support</a:t>
            </a: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7330" y="1328723"/>
            <a:ext cx="9451520" cy="5316480"/>
          </a:xfrm>
          <a:prstGeom prst="rect">
            <a:avLst/>
          </a:prstGeom>
        </p:spPr>
      </p:pic>
      <p:sp>
        <p:nvSpPr>
          <p:cNvPr id="12" name="Content Placeholder 2"/>
          <p:cNvSpPr txBox="1">
            <a:spLocks/>
          </p:cNvSpPr>
          <p:nvPr/>
        </p:nvSpPr>
        <p:spPr>
          <a:xfrm>
            <a:off x="9848849" y="1248832"/>
            <a:ext cx="2343151" cy="5396371"/>
          </a:xfrm>
          <a:prstGeom prst="rect">
            <a:avLst/>
          </a:prstGeom>
          <a:effectLst>
            <a:outerShdw blurRad="25400" dir="17880000">
              <a:srgbClr val="000000">
                <a:alpha val="46000"/>
              </a:srgbClr>
            </a:outerShdw>
          </a:effectLst>
        </p:spPr>
        <p:txBody>
          <a:bodyPr vert="horz" lIns="91440" tIns="45720" rIns="91440" bIns="45720" rtlCol="0" anchor="t">
            <a:normAutofit fontScale="92500" lnSpcReduction="20000"/>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n-GB" dirty="0">
                <a:solidFill>
                  <a:srgbClr val="0070C0"/>
                </a:solidFill>
              </a:rPr>
              <a:t>B COY </a:t>
            </a:r>
            <a:r>
              <a:rPr lang="en-GB" dirty="0" err="1">
                <a:solidFill>
                  <a:srgbClr val="0070C0"/>
                </a:solidFill>
              </a:rPr>
              <a:t>Cas</a:t>
            </a:r>
            <a:endParaRPr lang="en-GB" dirty="0">
              <a:solidFill>
                <a:srgbClr val="0070C0"/>
              </a:solidFill>
            </a:endParaRPr>
          </a:p>
          <a:p>
            <a:r>
              <a:rPr lang="en-GB" dirty="0">
                <a:solidFill>
                  <a:srgbClr val="0070C0"/>
                </a:solidFill>
              </a:rPr>
              <a:t>3x Challenger 2</a:t>
            </a:r>
          </a:p>
          <a:p>
            <a:r>
              <a:rPr lang="en-GB" dirty="0">
                <a:solidFill>
                  <a:srgbClr val="0070C0"/>
                </a:solidFill>
              </a:rPr>
              <a:t>4x Warrior</a:t>
            </a:r>
          </a:p>
          <a:p>
            <a:r>
              <a:rPr lang="en-GB" dirty="0">
                <a:solidFill>
                  <a:srgbClr val="0070C0"/>
                </a:solidFill>
              </a:rPr>
              <a:t>5x Infantry Sections</a:t>
            </a:r>
          </a:p>
          <a:p>
            <a:r>
              <a:rPr lang="en-GB" dirty="0">
                <a:solidFill>
                  <a:srgbClr val="0070C0"/>
                </a:solidFill>
              </a:rPr>
              <a:t>4x AT </a:t>
            </a:r>
            <a:r>
              <a:rPr lang="en-GB" dirty="0" err="1">
                <a:solidFill>
                  <a:srgbClr val="0070C0"/>
                </a:solidFill>
              </a:rPr>
              <a:t>dets</a:t>
            </a:r>
            <a:endParaRPr lang="en-GB" dirty="0">
              <a:solidFill>
                <a:srgbClr val="0070C0"/>
              </a:solidFill>
            </a:endParaRPr>
          </a:p>
          <a:p>
            <a:r>
              <a:rPr lang="en-GB" dirty="0">
                <a:solidFill>
                  <a:srgbClr val="0070C0"/>
                </a:solidFill>
              </a:rPr>
              <a:t>3x Mortars</a:t>
            </a:r>
          </a:p>
          <a:p>
            <a:pPr marL="36900" indent="0">
              <a:buNone/>
            </a:pPr>
            <a:r>
              <a:rPr lang="en-GB" dirty="0">
                <a:solidFill>
                  <a:srgbClr val="FF0000"/>
                </a:solidFill>
              </a:rPr>
              <a:t>REDFOR COY </a:t>
            </a:r>
            <a:r>
              <a:rPr lang="en-GB" dirty="0" err="1">
                <a:solidFill>
                  <a:srgbClr val="FF0000"/>
                </a:solidFill>
              </a:rPr>
              <a:t>Cas</a:t>
            </a:r>
            <a:endParaRPr lang="en-GB" dirty="0">
              <a:solidFill>
                <a:srgbClr val="FF0000"/>
              </a:solidFill>
            </a:endParaRPr>
          </a:p>
          <a:p>
            <a:r>
              <a:rPr lang="en-GB" dirty="0">
                <a:solidFill>
                  <a:srgbClr val="FF0000"/>
                </a:solidFill>
              </a:rPr>
              <a:t>4x T72</a:t>
            </a:r>
          </a:p>
          <a:p>
            <a:r>
              <a:rPr lang="en-GB" dirty="0">
                <a:solidFill>
                  <a:srgbClr val="FF0000"/>
                </a:solidFill>
              </a:rPr>
              <a:t>5x BTR80/70	</a:t>
            </a:r>
          </a:p>
          <a:p>
            <a:r>
              <a:rPr lang="en-GB" dirty="0">
                <a:solidFill>
                  <a:srgbClr val="FF0000"/>
                </a:solidFill>
              </a:rPr>
              <a:t>3x Infantry</a:t>
            </a:r>
          </a:p>
          <a:p>
            <a:pPr marL="36900" indent="0">
              <a:buNone/>
            </a:pPr>
            <a:r>
              <a:rPr lang="en-GB" dirty="0">
                <a:solidFill>
                  <a:srgbClr val="FF0000"/>
                </a:solidFill>
              </a:rPr>
              <a:t>REDFOR RECCE </a:t>
            </a:r>
            <a:r>
              <a:rPr lang="en-GB" dirty="0" err="1">
                <a:solidFill>
                  <a:srgbClr val="FF0000"/>
                </a:solidFill>
              </a:rPr>
              <a:t>Cas</a:t>
            </a:r>
            <a:endParaRPr lang="en-GB" dirty="0">
              <a:solidFill>
                <a:srgbClr val="FF0000"/>
              </a:solidFill>
            </a:endParaRPr>
          </a:p>
          <a:p>
            <a:r>
              <a:rPr lang="en-GB" dirty="0">
                <a:solidFill>
                  <a:srgbClr val="FF0000"/>
                </a:solidFill>
              </a:rPr>
              <a:t>1x T72</a:t>
            </a:r>
          </a:p>
          <a:p>
            <a:r>
              <a:rPr lang="en-GB" dirty="0">
                <a:solidFill>
                  <a:srgbClr val="FF0000"/>
                </a:solidFill>
              </a:rPr>
              <a:t>1x BDRM</a:t>
            </a:r>
          </a:p>
          <a:p>
            <a:pPr marL="36900" indent="0">
              <a:buNone/>
            </a:pPr>
            <a:endParaRPr lang="en-GB" dirty="0">
              <a:solidFill>
                <a:srgbClr val="FF0000"/>
              </a:solidFill>
            </a:endParaRPr>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7329" y="1345188"/>
            <a:ext cx="9451519" cy="5316479"/>
          </a:xfrm>
          <a:prstGeom prst="rect">
            <a:avLst/>
          </a:prstGeom>
        </p:spPr>
      </p:pic>
    </p:spTree>
    <p:extLst>
      <p:ext uri="{BB962C8B-B14F-4D97-AF65-F5344CB8AC3E}">
        <p14:creationId xmlns:p14="http://schemas.microsoft.com/office/powerpoint/2010/main" val="344266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7330" y="1372110"/>
            <a:ext cx="9134964" cy="5138418"/>
          </a:xfrm>
          <a:prstGeom prst="rect">
            <a:avLst/>
          </a:prstGeom>
        </p:spPr>
      </p:pic>
      <p:sp>
        <p:nvSpPr>
          <p:cNvPr id="2" name="Title 1"/>
          <p:cNvSpPr>
            <a:spLocks noGrp="1"/>
          </p:cNvSpPr>
          <p:nvPr>
            <p:ph type="title"/>
          </p:nvPr>
        </p:nvSpPr>
        <p:spPr>
          <a:xfrm>
            <a:off x="397330" y="368300"/>
            <a:ext cx="3790622" cy="880533"/>
          </a:xfrm>
          <a:solidFill>
            <a:schemeClr val="bg1"/>
          </a:solidFill>
        </p:spPr>
        <p:txBody>
          <a:bodyPr>
            <a:noAutofit/>
          </a:bodyPr>
          <a:lstStyle/>
          <a:p>
            <a:pPr algn="l"/>
            <a:r>
              <a:rPr lang="en-GB" sz="2800" dirty="0" err="1"/>
              <a:t>En</a:t>
            </a:r>
            <a:r>
              <a:rPr lang="en-GB" sz="2800" dirty="0"/>
              <a:t> C</a:t>
            </a:r>
            <a:r>
              <a:rPr lang="en-GB" sz="2000" dirty="0"/>
              <a:t>OY</a:t>
            </a:r>
            <a:r>
              <a:rPr lang="en-GB" sz="2800" dirty="0"/>
              <a:t> G</a:t>
            </a:r>
            <a:r>
              <a:rPr lang="en-GB" sz="2000" dirty="0"/>
              <a:t>P</a:t>
            </a:r>
            <a:r>
              <a:rPr lang="en-GB" sz="2800" dirty="0"/>
              <a:t> A</a:t>
            </a:r>
            <a:r>
              <a:rPr lang="en-GB" sz="2000" dirty="0"/>
              <a:t>DVANCES </a:t>
            </a:r>
            <a:r>
              <a:rPr lang="en-GB" sz="2800" dirty="0"/>
              <a:t>AA2 </a:t>
            </a:r>
            <a:br>
              <a:rPr lang="en-GB" sz="2800" dirty="0"/>
            </a:br>
            <a:r>
              <a:rPr lang="en-GB" sz="2400" dirty="0"/>
              <a:t>1502 hrs</a:t>
            </a:r>
            <a:endParaRPr lang="en-GB" sz="1100" dirty="0"/>
          </a:p>
        </p:txBody>
      </p:sp>
      <p:sp>
        <p:nvSpPr>
          <p:cNvPr id="5" name="Content Placeholder 2"/>
          <p:cNvSpPr>
            <a:spLocks noGrp="1"/>
          </p:cNvSpPr>
          <p:nvPr>
            <p:ph idx="1"/>
          </p:nvPr>
        </p:nvSpPr>
        <p:spPr>
          <a:xfrm>
            <a:off x="4317635" y="368300"/>
            <a:ext cx="7476431" cy="931848"/>
          </a:xfrm>
        </p:spPr>
        <p:txBody>
          <a:bodyPr>
            <a:normAutofit lnSpcReduction="10000"/>
          </a:bodyPr>
          <a:lstStyle/>
          <a:p>
            <a:r>
              <a:rPr lang="en-GB" dirty="0"/>
              <a:t>After limited success by recce REDFOR commander splits his lead Coy into two </a:t>
            </a:r>
            <a:r>
              <a:rPr lang="en-GB" dirty="0" err="1"/>
              <a:t>Cbt</a:t>
            </a:r>
            <a:r>
              <a:rPr lang="en-GB" dirty="0"/>
              <a:t> </a:t>
            </a:r>
            <a:r>
              <a:rPr lang="en-GB" dirty="0" err="1"/>
              <a:t>Tms</a:t>
            </a:r>
            <a:r>
              <a:rPr lang="en-GB" dirty="0"/>
              <a:t> and heads South to outflank the enemy positions S of Bravo.</a:t>
            </a:r>
          </a:p>
        </p:txBody>
      </p:sp>
      <p:sp>
        <p:nvSpPr>
          <p:cNvPr id="44" name="TextBox 43"/>
          <p:cNvSpPr txBox="1"/>
          <p:nvPr/>
        </p:nvSpPr>
        <p:spPr>
          <a:xfrm>
            <a:off x="5378339" y="2185950"/>
            <a:ext cx="1241917" cy="523220"/>
          </a:xfrm>
          <a:prstGeom prst="rect">
            <a:avLst/>
          </a:prstGeom>
          <a:solidFill>
            <a:schemeClr val="tx1"/>
          </a:solidFill>
          <a:ln w="12700">
            <a:solidFill>
              <a:schemeClr val="bg1"/>
            </a:solidFill>
          </a:ln>
        </p:spPr>
        <p:txBody>
          <a:bodyPr wrap="square" rtlCol="0">
            <a:spAutoFit/>
          </a:bodyPr>
          <a:lstStyle/>
          <a:p>
            <a:pPr algn="ctr"/>
            <a:r>
              <a:rPr lang="en-GB" sz="1400" dirty="0">
                <a:solidFill>
                  <a:schemeClr val="bg1"/>
                </a:solidFill>
              </a:rPr>
              <a:t>Tank/</a:t>
            </a:r>
            <a:r>
              <a:rPr lang="en-GB" sz="1400" dirty="0" err="1">
                <a:solidFill>
                  <a:schemeClr val="bg1"/>
                </a:solidFill>
              </a:rPr>
              <a:t>Inf</a:t>
            </a:r>
            <a:r>
              <a:rPr lang="en-GB" sz="1400" dirty="0">
                <a:solidFill>
                  <a:schemeClr val="bg1"/>
                </a:solidFill>
              </a:rPr>
              <a:t> Combat Team</a:t>
            </a:r>
          </a:p>
        </p:txBody>
      </p:sp>
      <p:sp>
        <p:nvSpPr>
          <p:cNvPr id="38" name="TextBox 37"/>
          <p:cNvSpPr txBox="1"/>
          <p:nvPr/>
        </p:nvSpPr>
        <p:spPr>
          <a:xfrm>
            <a:off x="878264" y="2082318"/>
            <a:ext cx="1241917" cy="523220"/>
          </a:xfrm>
          <a:prstGeom prst="rect">
            <a:avLst/>
          </a:prstGeom>
          <a:solidFill>
            <a:schemeClr val="tx1"/>
          </a:solidFill>
          <a:ln w="12700">
            <a:solidFill>
              <a:schemeClr val="bg1"/>
            </a:solidFill>
          </a:ln>
        </p:spPr>
        <p:txBody>
          <a:bodyPr wrap="square" rtlCol="0">
            <a:spAutoFit/>
          </a:bodyPr>
          <a:lstStyle/>
          <a:p>
            <a:pPr algn="ctr"/>
            <a:r>
              <a:rPr lang="en-GB" sz="1400" dirty="0">
                <a:solidFill>
                  <a:schemeClr val="bg1"/>
                </a:solidFill>
              </a:rPr>
              <a:t>Tank/</a:t>
            </a:r>
            <a:r>
              <a:rPr lang="en-GB" sz="1400" dirty="0" err="1">
                <a:solidFill>
                  <a:schemeClr val="bg1"/>
                </a:solidFill>
              </a:rPr>
              <a:t>Inf</a:t>
            </a:r>
            <a:r>
              <a:rPr lang="en-GB" sz="1400" dirty="0">
                <a:solidFill>
                  <a:schemeClr val="bg1"/>
                </a:solidFill>
              </a:rPr>
              <a:t> Combat Team</a:t>
            </a:r>
          </a:p>
        </p:txBody>
      </p:sp>
      <p:sp>
        <p:nvSpPr>
          <p:cNvPr id="40" name="TextBox 39"/>
          <p:cNvSpPr txBox="1"/>
          <p:nvPr/>
        </p:nvSpPr>
        <p:spPr>
          <a:xfrm>
            <a:off x="3566993" y="1423425"/>
            <a:ext cx="858703" cy="523220"/>
          </a:xfrm>
          <a:prstGeom prst="rect">
            <a:avLst/>
          </a:prstGeom>
          <a:solidFill>
            <a:schemeClr val="tx1"/>
          </a:solidFill>
          <a:ln w="12700">
            <a:solidFill>
              <a:schemeClr val="bg1"/>
            </a:solidFill>
          </a:ln>
        </p:spPr>
        <p:txBody>
          <a:bodyPr wrap="square" rtlCol="0">
            <a:spAutoFit/>
          </a:bodyPr>
          <a:lstStyle/>
          <a:p>
            <a:pPr algn="ctr"/>
            <a:r>
              <a:rPr lang="en-GB" sz="1400" dirty="0" err="1">
                <a:solidFill>
                  <a:schemeClr val="bg1"/>
                </a:solidFill>
              </a:rPr>
              <a:t>Inf</a:t>
            </a:r>
            <a:r>
              <a:rPr lang="en-GB" sz="1400" dirty="0">
                <a:solidFill>
                  <a:schemeClr val="bg1"/>
                </a:solidFill>
              </a:rPr>
              <a:t>/AT Reserve</a:t>
            </a:r>
          </a:p>
        </p:txBody>
      </p:sp>
      <p:grpSp>
        <p:nvGrpSpPr>
          <p:cNvPr id="8" name="Group 7"/>
          <p:cNvGrpSpPr/>
          <p:nvPr/>
        </p:nvGrpSpPr>
        <p:grpSpPr>
          <a:xfrm>
            <a:off x="8483343" y="1372110"/>
            <a:ext cx="3429000" cy="2875132"/>
            <a:chOff x="8483343" y="1372110"/>
            <a:chExt cx="3429000" cy="2875132"/>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83343" y="1372110"/>
              <a:ext cx="3429000" cy="2875132"/>
            </a:xfrm>
            <a:prstGeom prst="rect">
              <a:avLst/>
            </a:prstGeom>
          </p:spPr>
        </p:pic>
        <p:sp>
          <p:nvSpPr>
            <p:cNvPr id="66" name="TextBox 65"/>
            <p:cNvSpPr txBox="1"/>
            <p:nvPr/>
          </p:nvSpPr>
          <p:spPr>
            <a:xfrm>
              <a:off x="8483343" y="1377258"/>
              <a:ext cx="2590041" cy="307777"/>
            </a:xfrm>
            <a:prstGeom prst="rect">
              <a:avLst/>
            </a:prstGeom>
            <a:solidFill>
              <a:schemeClr val="bg1"/>
            </a:solidFill>
            <a:ln w="12700">
              <a:solidFill>
                <a:schemeClr val="tx1"/>
              </a:solidFill>
            </a:ln>
          </p:spPr>
          <p:txBody>
            <a:bodyPr wrap="square" rtlCol="0">
              <a:spAutoFit/>
            </a:bodyPr>
            <a:lstStyle/>
            <a:p>
              <a:r>
                <a:rPr lang="en-GB" sz="1400" dirty="0"/>
                <a:t>ARTILLERY FIRE INEFFECTIVE</a:t>
              </a:r>
            </a:p>
          </p:txBody>
        </p:sp>
      </p:grpSp>
      <p:grpSp>
        <p:nvGrpSpPr>
          <p:cNvPr id="11" name="Group 10"/>
          <p:cNvGrpSpPr/>
          <p:nvPr/>
        </p:nvGrpSpPr>
        <p:grpSpPr>
          <a:xfrm>
            <a:off x="396138" y="1364614"/>
            <a:ext cx="7148319" cy="5138418"/>
            <a:chOff x="413040" y="1357109"/>
            <a:chExt cx="7148319" cy="5138418"/>
          </a:xfrm>
        </p:grpSpPr>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3040" y="1382131"/>
              <a:ext cx="7148319" cy="5113396"/>
            </a:xfrm>
            <a:prstGeom prst="rect">
              <a:avLst/>
            </a:prstGeom>
          </p:spPr>
        </p:pic>
        <p:sp>
          <p:nvSpPr>
            <p:cNvPr id="43" name="TextBox 42"/>
            <p:cNvSpPr txBox="1"/>
            <p:nvPr/>
          </p:nvSpPr>
          <p:spPr>
            <a:xfrm>
              <a:off x="413040" y="1357109"/>
              <a:ext cx="3016790" cy="523220"/>
            </a:xfrm>
            <a:prstGeom prst="rect">
              <a:avLst/>
            </a:prstGeom>
            <a:solidFill>
              <a:schemeClr val="bg1"/>
            </a:solidFill>
            <a:ln w="12700">
              <a:solidFill>
                <a:schemeClr val="tx1"/>
              </a:solidFill>
            </a:ln>
          </p:spPr>
          <p:txBody>
            <a:bodyPr wrap="square" rtlCol="0">
              <a:spAutoFit/>
            </a:bodyPr>
            <a:lstStyle/>
            <a:p>
              <a:r>
                <a:rPr lang="en-GB" sz="1400" dirty="0"/>
                <a:t>15:07 REDFOR MORTARS FRIENDLY FIRE INCIDENT (RED ON RED)</a:t>
              </a:r>
            </a:p>
          </p:txBody>
        </p:sp>
      </p:grpSp>
      <p:grpSp>
        <p:nvGrpSpPr>
          <p:cNvPr id="13" name="Group 12"/>
          <p:cNvGrpSpPr/>
          <p:nvPr/>
        </p:nvGrpSpPr>
        <p:grpSpPr>
          <a:xfrm>
            <a:off x="387934" y="1348854"/>
            <a:ext cx="9136055" cy="5138418"/>
            <a:chOff x="395149" y="1357109"/>
            <a:chExt cx="9136055" cy="5138418"/>
          </a:xfrm>
        </p:grpSpPr>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6239" y="1357109"/>
              <a:ext cx="9134965" cy="5138418"/>
            </a:xfrm>
            <a:prstGeom prst="rect">
              <a:avLst/>
            </a:prstGeom>
          </p:spPr>
        </p:pic>
        <p:sp>
          <p:nvSpPr>
            <p:cNvPr id="46" name="TextBox 45"/>
            <p:cNvSpPr txBox="1"/>
            <p:nvPr/>
          </p:nvSpPr>
          <p:spPr>
            <a:xfrm>
              <a:off x="395149" y="1377258"/>
              <a:ext cx="3363035" cy="307777"/>
            </a:xfrm>
            <a:prstGeom prst="rect">
              <a:avLst/>
            </a:prstGeom>
            <a:solidFill>
              <a:schemeClr val="bg1"/>
            </a:solidFill>
            <a:ln w="12700">
              <a:solidFill>
                <a:schemeClr val="tx1"/>
              </a:solidFill>
            </a:ln>
          </p:spPr>
          <p:txBody>
            <a:bodyPr wrap="square" rtlCol="0">
              <a:spAutoFit/>
            </a:bodyPr>
            <a:lstStyle/>
            <a:p>
              <a:r>
                <a:rPr lang="en-GB" sz="1400" dirty="0"/>
                <a:t>1508 A COY FENDS OFF REDFOR CBT TM</a:t>
              </a:r>
            </a:p>
          </p:txBody>
        </p:sp>
      </p:grpSp>
      <p:grpSp>
        <p:nvGrpSpPr>
          <p:cNvPr id="26" name="Group 25"/>
          <p:cNvGrpSpPr/>
          <p:nvPr/>
        </p:nvGrpSpPr>
        <p:grpSpPr>
          <a:xfrm>
            <a:off x="7240403" y="2988561"/>
            <a:ext cx="4671940" cy="3491914"/>
            <a:chOff x="7442393" y="2988561"/>
            <a:chExt cx="4671940" cy="3491914"/>
          </a:xfrm>
        </p:grpSpPr>
        <p:pic>
          <p:nvPicPr>
            <p:cNvPr id="16" name="Picture 1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442393" y="2988561"/>
              <a:ext cx="4671940" cy="3491914"/>
            </a:xfrm>
            <a:prstGeom prst="rect">
              <a:avLst/>
            </a:prstGeom>
          </p:spPr>
        </p:pic>
        <p:sp>
          <p:nvSpPr>
            <p:cNvPr id="51" name="TextBox 50"/>
            <p:cNvSpPr txBox="1"/>
            <p:nvPr/>
          </p:nvSpPr>
          <p:spPr>
            <a:xfrm>
              <a:off x="7459188" y="2993709"/>
              <a:ext cx="3363035" cy="307777"/>
            </a:xfrm>
            <a:prstGeom prst="rect">
              <a:avLst/>
            </a:prstGeom>
            <a:solidFill>
              <a:schemeClr val="bg1"/>
            </a:solidFill>
            <a:ln w="12700">
              <a:solidFill>
                <a:schemeClr val="tx1"/>
              </a:solidFill>
            </a:ln>
          </p:spPr>
          <p:txBody>
            <a:bodyPr wrap="square" rtlCol="0">
              <a:spAutoFit/>
            </a:bodyPr>
            <a:lstStyle/>
            <a:p>
              <a:r>
                <a:rPr lang="en-GB" sz="1400" dirty="0"/>
                <a:t>15:08:42 BTR80 PLATOON DESTROYED</a:t>
              </a:r>
            </a:p>
          </p:txBody>
        </p:sp>
      </p:grpSp>
      <p:grpSp>
        <p:nvGrpSpPr>
          <p:cNvPr id="28" name="Group 27"/>
          <p:cNvGrpSpPr/>
          <p:nvPr/>
        </p:nvGrpSpPr>
        <p:grpSpPr>
          <a:xfrm>
            <a:off x="372633" y="1365512"/>
            <a:ext cx="9172872" cy="5159741"/>
            <a:chOff x="358332" y="1367130"/>
            <a:chExt cx="9172872" cy="5159741"/>
          </a:xfrm>
        </p:grpSpPr>
        <p:pic>
          <p:nvPicPr>
            <p:cNvPr id="27" name="Picture 2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8332" y="1367130"/>
              <a:ext cx="9172872" cy="5159741"/>
            </a:xfrm>
            <a:prstGeom prst="rect">
              <a:avLst/>
            </a:prstGeom>
          </p:spPr>
        </p:pic>
        <p:sp>
          <p:nvSpPr>
            <p:cNvPr id="55" name="TextBox 54"/>
            <p:cNvSpPr txBox="1"/>
            <p:nvPr/>
          </p:nvSpPr>
          <p:spPr>
            <a:xfrm>
              <a:off x="358518" y="1372110"/>
              <a:ext cx="3363035" cy="307777"/>
            </a:xfrm>
            <a:prstGeom prst="rect">
              <a:avLst/>
            </a:prstGeom>
            <a:solidFill>
              <a:schemeClr val="bg1"/>
            </a:solidFill>
            <a:ln w="12700">
              <a:solidFill>
                <a:schemeClr val="tx1"/>
              </a:solidFill>
            </a:ln>
          </p:spPr>
          <p:txBody>
            <a:bodyPr wrap="square" rtlCol="0">
              <a:spAutoFit/>
            </a:bodyPr>
            <a:lstStyle/>
            <a:p>
              <a:r>
                <a:rPr lang="en-GB" sz="1400" dirty="0"/>
                <a:t>1509 REDFOR CBT TM BREAKS CONTACT</a:t>
              </a:r>
            </a:p>
          </p:txBody>
        </p:sp>
        <p:sp>
          <p:nvSpPr>
            <p:cNvPr id="56" name="TextBox 55"/>
            <p:cNvSpPr txBox="1"/>
            <p:nvPr/>
          </p:nvSpPr>
          <p:spPr>
            <a:xfrm>
              <a:off x="1921435" y="3255549"/>
              <a:ext cx="1474431" cy="738664"/>
            </a:xfrm>
            <a:prstGeom prst="rect">
              <a:avLst/>
            </a:prstGeom>
            <a:solidFill>
              <a:schemeClr val="tx1"/>
            </a:solidFill>
            <a:ln w="12700">
              <a:solidFill>
                <a:schemeClr val="bg1"/>
              </a:solidFill>
            </a:ln>
          </p:spPr>
          <p:txBody>
            <a:bodyPr wrap="square" rtlCol="0">
              <a:spAutoFit/>
            </a:bodyPr>
            <a:lstStyle/>
            <a:p>
              <a:r>
                <a:rPr lang="en-GB" sz="1400" dirty="0">
                  <a:solidFill>
                    <a:schemeClr val="bg1"/>
                  </a:solidFill>
                </a:rPr>
                <a:t>1x Warrior and 1x Infantry Section Killed</a:t>
              </a:r>
            </a:p>
          </p:txBody>
        </p:sp>
        <p:sp>
          <p:nvSpPr>
            <p:cNvPr id="57" name="TextBox 56"/>
            <p:cNvSpPr txBox="1"/>
            <p:nvPr/>
          </p:nvSpPr>
          <p:spPr>
            <a:xfrm>
              <a:off x="3904836" y="3877910"/>
              <a:ext cx="1474431" cy="738664"/>
            </a:xfrm>
            <a:prstGeom prst="rect">
              <a:avLst/>
            </a:prstGeom>
            <a:solidFill>
              <a:schemeClr val="tx1"/>
            </a:solidFill>
            <a:ln w="12700">
              <a:solidFill>
                <a:schemeClr val="bg1"/>
              </a:solidFill>
            </a:ln>
          </p:spPr>
          <p:txBody>
            <a:bodyPr wrap="square" rtlCol="0">
              <a:spAutoFit/>
            </a:bodyPr>
            <a:lstStyle/>
            <a:p>
              <a:r>
                <a:rPr lang="en-GB" sz="1400" dirty="0">
                  <a:solidFill>
                    <a:schemeClr val="bg1"/>
                  </a:solidFill>
                </a:rPr>
                <a:t>Challenger 2s moved forward to repel T72s</a:t>
              </a:r>
            </a:p>
          </p:txBody>
        </p:sp>
      </p:grpSp>
      <p:grpSp>
        <p:nvGrpSpPr>
          <p:cNvPr id="32" name="Group 31"/>
          <p:cNvGrpSpPr/>
          <p:nvPr/>
        </p:nvGrpSpPr>
        <p:grpSpPr>
          <a:xfrm>
            <a:off x="362950" y="1361332"/>
            <a:ext cx="9119446" cy="5129688"/>
            <a:chOff x="358662" y="1350787"/>
            <a:chExt cx="9119446" cy="5129688"/>
          </a:xfrm>
        </p:grpSpPr>
        <p:pic>
          <p:nvPicPr>
            <p:cNvPr id="31" name="Picture 3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8662" y="1350787"/>
              <a:ext cx="9119446" cy="5129688"/>
            </a:xfrm>
            <a:prstGeom prst="rect">
              <a:avLst/>
            </a:prstGeom>
          </p:spPr>
        </p:pic>
        <p:sp>
          <p:nvSpPr>
            <p:cNvPr id="58" name="TextBox 57"/>
            <p:cNvSpPr txBox="1"/>
            <p:nvPr/>
          </p:nvSpPr>
          <p:spPr>
            <a:xfrm>
              <a:off x="389225" y="1372110"/>
              <a:ext cx="3363035" cy="307777"/>
            </a:xfrm>
            <a:prstGeom prst="rect">
              <a:avLst/>
            </a:prstGeom>
            <a:solidFill>
              <a:schemeClr val="bg1"/>
            </a:solidFill>
            <a:ln w="12700">
              <a:solidFill>
                <a:schemeClr val="tx1"/>
              </a:solidFill>
            </a:ln>
          </p:spPr>
          <p:txBody>
            <a:bodyPr wrap="square" rtlCol="0">
              <a:spAutoFit/>
            </a:bodyPr>
            <a:lstStyle/>
            <a:p>
              <a:r>
                <a:rPr lang="en-GB" sz="1400" dirty="0"/>
                <a:t>15:09:09 2</a:t>
              </a:r>
              <a:r>
                <a:rPr lang="en-GB" sz="1400" baseline="30000" dirty="0"/>
                <a:t>ND</a:t>
              </a:r>
              <a:r>
                <a:rPr lang="en-GB" sz="1400" dirty="0"/>
                <a:t> REDFOR CBT TM ENGAGED</a:t>
              </a:r>
            </a:p>
          </p:txBody>
        </p:sp>
      </p:grpSp>
      <p:grpSp>
        <p:nvGrpSpPr>
          <p:cNvPr id="45" name="Group 44"/>
          <p:cNvGrpSpPr/>
          <p:nvPr/>
        </p:nvGrpSpPr>
        <p:grpSpPr>
          <a:xfrm>
            <a:off x="6989389" y="1353320"/>
            <a:ext cx="4949028" cy="2783828"/>
            <a:chOff x="7010418" y="1350788"/>
            <a:chExt cx="4949028" cy="2783828"/>
          </a:xfrm>
        </p:grpSpPr>
        <p:pic>
          <p:nvPicPr>
            <p:cNvPr id="42" name="Picture 4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10418" y="1350788"/>
              <a:ext cx="4949028" cy="2783828"/>
            </a:xfrm>
            <a:prstGeom prst="rect">
              <a:avLst/>
            </a:prstGeom>
          </p:spPr>
        </p:pic>
        <p:sp>
          <p:nvSpPr>
            <p:cNvPr id="60" name="TextBox 59"/>
            <p:cNvSpPr txBox="1"/>
            <p:nvPr/>
          </p:nvSpPr>
          <p:spPr>
            <a:xfrm>
              <a:off x="7016342" y="1360915"/>
              <a:ext cx="3797251" cy="307777"/>
            </a:xfrm>
            <a:prstGeom prst="rect">
              <a:avLst/>
            </a:prstGeom>
            <a:solidFill>
              <a:schemeClr val="bg1"/>
            </a:solidFill>
            <a:ln w="12700">
              <a:solidFill>
                <a:schemeClr val="tx1"/>
              </a:solidFill>
            </a:ln>
          </p:spPr>
          <p:txBody>
            <a:bodyPr wrap="square" rtlCol="0">
              <a:spAutoFit/>
            </a:bodyPr>
            <a:lstStyle/>
            <a:p>
              <a:r>
                <a:rPr lang="en-GB" sz="1400" dirty="0"/>
                <a:t>15:10:19 2x BTR80 DESTROYED BY ANTI TANK</a:t>
              </a:r>
            </a:p>
          </p:txBody>
        </p:sp>
      </p:grpSp>
      <p:grpSp>
        <p:nvGrpSpPr>
          <p:cNvPr id="48" name="Group 47"/>
          <p:cNvGrpSpPr/>
          <p:nvPr/>
        </p:nvGrpSpPr>
        <p:grpSpPr>
          <a:xfrm>
            <a:off x="368459" y="1377515"/>
            <a:ext cx="9138634" cy="5140483"/>
            <a:chOff x="377051" y="1350785"/>
            <a:chExt cx="9138634" cy="5140483"/>
          </a:xfrm>
        </p:grpSpPr>
        <p:pic>
          <p:nvPicPr>
            <p:cNvPr id="47" name="Picture 4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77051" y="1350786"/>
              <a:ext cx="9138634" cy="5140482"/>
            </a:xfrm>
            <a:prstGeom prst="rect">
              <a:avLst/>
            </a:prstGeom>
          </p:spPr>
        </p:pic>
        <p:sp>
          <p:nvSpPr>
            <p:cNvPr id="63" name="TextBox 62"/>
            <p:cNvSpPr txBox="1"/>
            <p:nvPr/>
          </p:nvSpPr>
          <p:spPr>
            <a:xfrm>
              <a:off x="385294" y="1350785"/>
              <a:ext cx="4040402" cy="307777"/>
            </a:xfrm>
            <a:prstGeom prst="rect">
              <a:avLst/>
            </a:prstGeom>
            <a:solidFill>
              <a:schemeClr val="bg1"/>
            </a:solidFill>
            <a:ln w="12700">
              <a:solidFill>
                <a:schemeClr val="tx1"/>
              </a:solidFill>
            </a:ln>
          </p:spPr>
          <p:txBody>
            <a:bodyPr wrap="square" rtlCol="0">
              <a:spAutoFit/>
            </a:bodyPr>
            <a:lstStyle/>
            <a:p>
              <a:r>
                <a:rPr lang="en-GB" sz="1400" dirty="0"/>
                <a:t>15:11:30 COMBINED REDFOR MORTAR BARRAGE</a:t>
              </a:r>
            </a:p>
          </p:txBody>
        </p:sp>
      </p:grpSp>
    </p:spTree>
    <p:extLst>
      <p:ext uri="{BB962C8B-B14F-4D97-AF65-F5344CB8AC3E}">
        <p14:creationId xmlns:p14="http://schemas.microsoft.com/office/powerpoint/2010/main" val="242645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330" y="368300"/>
            <a:ext cx="3136445" cy="880533"/>
          </a:xfrm>
          <a:solidFill>
            <a:schemeClr val="bg1"/>
          </a:solidFill>
        </p:spPr>
        <p:txBody>
          <a:bodyPr>
            <a:noAutofit/>
          </a:bodyPr>
          <a:lstStyle/>
          <a:p>
            <a:pPr algn="l"/>
            <a:r>
              <a:rPr lang="en-GB" sz="2800" dirty="0"/>
              <a:t>A C</a:t>
            </a:r>
            <a:r>
              <a:rPr lang="en-GB" sz="2000" dirty="0"/>
              <a:t>OY</a:t>
            </a:r>
            <a:r>
              <a:rPr lang="en-GB" sz="2800" dirty="0"/>
              <a:t> P</a:t>
            </a:r>
            <a:r>
              <a:rPr lang="en-GB" sz="2000" dirty="0"/>
              <a:t>OSITION </a:t>
            </a:r>
            <a:r>
              <a:rPr lang="en-GB" sz="2800" dirty="0"/>
              <a:t>AA1 </a:t>
            </a:r>
            <a:br>
              <a:rPr lang="en-GB" sz="2800"/>
            </a:br>
            <a:r>
              <a:rPr lang="en-GB" sz="2400"/>
              <a:t>1512 </a:t>
            </a:r>
            <a:r>
              <a:rPr lang="en-GB" sz="2400" dirty="0"/>
              <a:t>hrs  </a:t>
            </a:r>
            <a:endParaRPr lang="en-GB" sz="1100" dirty="0"/>
          </a:p>
        </p:txBody>
      </p:sp>
      <p:sp>
        <p:nvSpPr>
          <p:cNvPr id="5" name="Content Placeholder 2"/>
          <p:cNvSpPr>
            <a:spLocks noGrp="1"/>
          </p:cNvSpPr>
          <p:nvPr>
            <p:ph idx="1"/>
          </p:nvPr>
        </p:nvSpPr>
        <p:spPr>
          <a:xfrm>
            <a:off x="3691467" y="368300"/>
            <a:ext cx="8102600" cy="931848"/>
          </a:xfrm>
        </p:spPr>
        <p:txBody>
          <a:bodyPr>
            <a:normAutofit/>
          </a:bodyPr>
          <a:lstStyle/>
          <a:p>
            <a:r>
              <a:rPr lang="en-GB" dirty="0"/>
              <a:t>7 mins of combat has resulted in A Coy  only 15% of their CE</a:t>
            </a:r>
          </a:p>
          <a:p>
            <a:r>
              <a:rPr lang="en-GB" dirty="0"/>
              <a:t>REDFOR has been significantly </a:t>
            </a:r>
            <a:r>
              <a:rPr lang="en-GB" dirty="0" err="1"/>
              <a:t>attrited</a:t>
            </a:r>
            <a:r>
              <a:rPr lang="en-GB" dirty="0"/>
              <a:t> </a:t>
            </a:r>
          </a:p>
        </p:txBody>
      </p:sp>
      <p:sp>
        <p:nvSpPr>
          <p:cNvPr id="12" name="Content Placeholder 2"/>
          <p:cNvSpPr txBox="1">
            <a:spLocks/>
          </p:cNvSpPr>
          <p:nvPr/>
        </p:nvSpPr>
        <p:spPr>
          <a:xfrm>
            <a:off x="9848849" y="1248832"/>
            <a:ext cx="2343151" cy="5396371"/>
          </a:xfrm>
          <a:prstGeom prst="rect">
            <a:avLst/>
          </a:prstGeom>
          <a:effectLst>
            <a:outerShdw blurRad="25400" dir="17880000">
              <a:srgbClr val="000000">
                <a:alpha val="46000"/>
              </a:srgbClr>
            </a:outerShdw>
          </a:effectLst>
        </p:spPr>
        <p:txBody>
          <a:bodyPr vert="horz" lIns="91440" tIns="45720" rIns="91440" bIns="45720" rtlCol="0" anchor="t">
            <a:normAutofit fontScale="92500" lnSpcReduction="10000"/>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n-GB" dirty="0">
                <a:solidFill>
                  <a:srgbClr val="0070C0"/>
                </a:solidFill>
              </a:rPr>
              <a:t>A COY </a:t>
            </a:r>
            <a:r>
              <a:rPr lang="en-GB" dirty="0" err="1">
                <a:solidFill>
                  <a:srgbClr val="0070C0"/>
                </a:solidFill>
              </a:rPr>
              <a:t>Cas</a:t>
            </a:r>
            <a:endParaRPr lang="en-GB" dirty="0">
              <a:solidFill>
                <a:srgbClr val="0070C0"/>
              </a:solidFill>
            </a:endParaRPr>
          </a:p>
          <a:p>
            <a:r>
              <a:rPr lang="en-GB" dirty="0">
                <a:solidFill>
                  <a:srgbClr val="0070C0"/>
                </a:solidFill>
              </a:rPr>
              <a:t>1x Challenger 2</a:t>
            </a:r>
          </a:p>
          <a:p>
            <a:r>
              <a:rPr lang="en-GB" dirty="0">
                <a:solidFill>
                  <a:srgbClr val="0070C0"/>
                </a:solidFill>
              </a:rPr>
              <a:t>2x Warrior</a:t>
            </a:r>
          </a:p>
          <a:p>
            <a:r>
              <a:rPr lang="en-GB" dirty="0">
                <a:solidFill>
                  <a:srgbClr val="0070C0"/>
                </a:solidFill>
              </a:rPr>
              <a:t>1x </a:t>
            </a:r>
            <a:r>
              <a:rPr lang="en-GB">
                <a:solidFill>
                  <a:srgbClr val="0070C0"/>
                </a:solidFill>
              </a:rPr>
              <a:t>Infantry Section</a:t>
            </a:r>
            <a:endParaRPr lang="en-GB" dirty="0">
              <a:solidFill>
                <a:srgbClr val="0070C0"/>
              </a:solidFill>
            </a:endParaRPr>
          </a:p>
          <a:p>
            <a:pPr marL="36900" indent="0">
              <a:buNone/>
            </a:pPr>
            <a:r>
              <a:rPr lang="en-GB" dirty="0">
                <a:solidFill>
                  <a:srgbClr val="FF0000"/>
                </a:solidFill>
              </a:rPr>
              <a:t>REDFOR COY </a:t>
            </a:r>
            <a:r>
              <a:rPr lang="en-GB" dirty="0" err="1">
                <a:solidFill>
                  <a:srgbClr val="FF0000"/>
                </a:solidFill>
              </a:rPr>
              <a:t>Cas</a:t>
            </a:r>
            <a:endParaRPr lang="en-GB" dirty="0">
              <a:solidFill>
                <a:srgbClr val="FF0000"/>
              </a:solidFill>
            </a:endParaRPr>
          </a:p>
          <a:p>
            <a:r>
              <a:rPr lang="en-GB" dirty="0">
                <a:solidFill>
                  <a:srgbClr val="FF0000"/>
                </a:solidFill>
              </a:rPr>
              <a:t>2x T72</a:t>
            </a:r>
          </a:p>
          <a:p>
            <a:r>
              <a:rPr lang="en-GB" dirty="0">
                <a:solidFill>
                  <a:srgbClr val="FF0000"/>
                </a:solidFill>
              </a:rPr>
              <a:t>7x BTR80/70	</a:t>
            </a:r>
          </a:p>
          <a:p>
            <a:r>
              <a:rPr lang="en-GB" dirty="0">
                <a:solidFill>
                  <a:srgbClr val="FF0000"/>
                </a:solidFill>
              </a:rPr>
              <a:t>4x Infantry</a:t>
            </a:r>
          </a:p>
          <a:p>
            <a:pPr marL="36900" indent="0">
              <a:buNone/>
            </a:pPr>
            <a:r>
              <a:rPr lang="en-GB" dirty="0">
                <a:solidFill>
                  <a:srgbClr val="FF0000"/>
                </a:solidFill>
              </a:rPr>
              <a:t>REDFOR RECCE </a:t>
            </a:r>
            <a:r>
              <a:rPr lang="en-GB" dirty="0" err="1">
                <a:solidFill>
                  <a:srgbClr val="FF0000"/>
                </a:solidFill>
              </a:rPr>
              <a:t>Cas</a:t>
            </a:r>
            <a:endParaRPr lang="en-GB" dirty="0">
              <a:solidFill>
                <a:srgbClr val="FF0000"/>
              </a:solidFill>
            </a:endParaRPr>
          </a:p>
          <a:p>
            <a:r>
              <a:rPr lang="en-GB" dirty="0">
                <a:solidFill>
                  <a:srgbClr val="FF0000"/>
                </a:solidFill>
              </a:rPr>
              <a:t>1x T72</a:t>
            </a:r>
          </a:p>
          <a:p>
            <a:r>
              <a:rPr lang="en-GB" dirty="0">
                <a:solidFill>
                  <a:srgbClr val="FF0000"/>
                </a:solidFill>
              </a:rPr>
              <a:t>1x BDRM</a:t>
            </a:r>
          </a:p>
          <a:p>
            <a:r>
              <a:rPr lang="en-GB" dirty="0">
                <a:solidFill>
                  <a:srgbClr val="FF0000"/>
                </a:solidFill>
              </a:rPr>
              <a:t>1X BTR80</a:t>
            </a:r>
          </a:p>
          <a:p>
            <a:pPr marL="36900" indent="0">
              <a:buNone/>
            </a:pPr>
            <a:endParaRPr lang="en-GB" dirty="0">
              <a:solidFill>
                <a:srgbClr val="FF0000"/>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7330" y="1300148"/>
            <a:ext cx="9496425" cy="5341739"/>
          </a:xfrm>
          <a:prstGeom prst="rect">
            <a:avLst/>
          </a:prstGeom>
        </p:spPr>
      </p:pic>
    </p:spTree>
    <p:extLst>
      <p:ext uri="{BB962C8B-B14F-4D97-AF65-F5344CB8AC3E}">
        <p14:creationId xmlns:p14="http://schemas.microsoft.com/office/powerpoint/2010/main" val="40914559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73530" y="419100"/>
            <a:ext cx="4208538" cy="880533"/>
          </a:xfrm>
          <a:prstGeom prst="rect">
            <a:avLst/>
          </a:prstGeom>
          <a:solidFill>
            <a:schemeClr val="bg1"/>
          </a:solidFill>
          <a:effectLst>
            <a:outerShdw blurRad="25400" dir="17880000">
              <a:srgbClr val="000000">
                <a:alpha val="46000"/>
              </a:srgbClr>
            </a:outerShdw>
          </a:effectLst>
        </p:spPr>
        <p:txBody>
          <a:bodyPr vert="horz" lIns="91440" tIns="45720" rIns="91440" bIns="45720" rtlCol="0" anchor="ctr">
            <a:normAutofit fontScale="77500" lnSpcReduction="200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t>L</a:t>
            </a:r>
            <a:r>
              <a:rPr lang="en-GB" sz="3600" dirty="0"/>
              <a:t>ESSONS</a:t>
            </a:r>
            <a:r>
              <a:rPr lang="en-GB" sz="4400" dirty="0"/>
              <a:t> L</a:t>
            </a:r>
            <a:r>
              <a:rPr lang="en-GB" sz="3600" dirty="0"/>
              <a:t>EARNED</a:t>
            </a:r>
          </a:p>
        </p:txBody>
      </p:sp>
      <p:sp>
        <p:nvSpPr>
          <p:cNvPr id="5" name="Content Placeholder 2"/>
          <p:cNvSpPr txBox="1">
            <a:spLocks/>
          </p:cNvSpPr>
          <p:nvPr/>
        </p:nvSpPr>
        <p:spPr>
          <a:xfrm>
            <a:off x="371928" y="1413933"/>
            <a:ext cx="10353762" cy="4377267"/>
          </a:xfrm>
          <a:prstGeom prst="rect">
            <a:avLst/>
          </a:prstGeom>
          <a:effectLst>
            <a:outerShdw blurRad="25400" dir="17880000">
              <a:srgbClr val="000000">
                <a:alpha val="46000"/>
              </a:srgbClr>
            </a:outerShdw>
          </a:effectLst>
        </p:spPr>
        <p:txBody>
          <a:bodyPr vert="horz" lIns="91440" tIns="45720" rIns="91440" bIns="45720" rtlCol="0" anchor="t">
            <a:normAutofit fontScale="92500" lnSpcReduction="20000"/>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GB" dirty="0"/>
              <a:t>Importance of being proactive in finding and tracking the enemy – much of the wargame the BLUFOR did not know what the enemy was doing.</a:t>
            </a:r>
          </a:p>
          <a:p>
            <a:r>
              <a:rPr lang="en-GB" dirty="0"/>
              <a:t>The time delay between requesting Arty Fires and them arriving (both human and technical) – it’s called FIRE PLANNING not FIRE GUESSING.</a:t>
            </a:r>
          </a:p>
          <a:p>
            <a:r>
              <a:rPr lang="en-GB" dirty="0"/>
              <a:t>If seen forces are highly likely to be struck by FIRES – therefore relocate to alternate/secondary positions.</a:t>
            </a:r>
          </a:p>
          <a:p>
            <a:r>
              <a:rPr lang="en-GB" dirty="0"/>
              <a:t>Casualties will happen – have a plan to plug the gaps left in your defence or the enemy will pour through.</a:t>
            </a:r>
          </a:p>
          <a:p>
            <a:r>
              <a:rPr lang="en-GB" dirty="0"/>
              <a:t>Compliment your forces – tanks, infantry and AT weapons all have strengths and weaknesses </a:t>
            </a:r>
          </a:p>
          <a:p>
            <a:r>
              <a:rPr lang="en-GB" dirty="0"/>
              <a:t>The importance of the STAP (invest time into the STAP and keep building)</a:t>
            </a:r>
          </a:p>
          <a:p>
            <a:r>
              <a:rPr lang="en-GB" dirty="0"/>
              <a:t>Communications can pose a problem for commanders – so be clear and use /practice/expect mission command</a:t>
            </a:r>
          </a:p>
          <a:p>
            <a:r>
              <a:rPr lang="en-GB" dirty="0"/>
              <a:t>Have wider situational awareness than just your corner of the battlefield</a:t>
            </a:r>
          </a:p>
          <a:p>
            <a:endParaRPr lang="en-GB" dirty="0"/>
          </a:p>
        </p:txBody>
      </p:sp>
    </p:spTree>
    <p:extLst>
      <p:ext uri="{BB962C8B-B14F-4D97-AF65-F5344CB8AC3E}">
        <p14:creationId xmlns:p14="http://schemas.microsoft.com/office/powerpoint/2010/main" val="38004854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73529" y="419100"/>
            <a:ext cx="4987471" cy="880533"/>
          </a:xfrm>
          <a:prstGeom prst="rect">
            <a:avLst/>
          </a:prstGeom>
          <a:solidFill>
            <a:schemeClr val="bg1"/>
          </a:solidFill>
          <a:effectLst>
            <a:outerShdw blurRad="25400" dir="17880000">
              <a:srgbClr val="000000">
                <a:alpha val="46000"/>
              </a:srgbClr>
            </a:outerShdw>
          </a:effectLst>
        </p:spPr>
        <p:txBody>
          <a:bodyPr vert="horz" lIns="91440" tIns="45720" rIns="91440" bIns="45720" rtlCol="0" anchor="ctr">
            <a:normAutofit fontScale="70000" lnSpcReduction="200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t>S</a:t>
            </a:r>
            <a:r>
              <a:rPr lang="en-GB" sz="3600" dirty="0"/>
              <a:t>IMULATION</a:t>
            </a:r>
            <a:r>
              <a:rPr lang="en-GB" sz="4400" dirty="0"/>
              <a:t> L</a:t>
            </a:r>
            <a:r>
              <a:rPr lang="en-GB" sz="3600" dirty="0"/>
              <a:t>IMITATIONS</a:t>
            </a:r>
          </a:p>
        </p:txBody>
      </p:sp>
      <p:sp>
        <p:nvSpPr>
          <p:cNvPr id="5" name="Content Placeholder 2"/>
          <p:cNvSpPr txBox="1">
            <a:spLocks/>
          </p:cNvSpPr>
          <p:nvPr/>
        </p:nvSpPr>
        <p:spPr>
          <a:xfrm>
            <a:off x="371928" y="1413933"/>
            <a:ext cx="10353762" cy="4377267"/>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GB" dirty="0"/>
              <a:t>User familiarity – requires some ‘practice’ time</a:t>
            </a:r>
          </a:p>
          <a:p>
            <a:r>
              <a:rPr lang="en-GB" dirty="0"/>
              <a:t>Lack of grid squares inhibits location reporting (but so does real life)</a:t>
            </a:r>
          </a:p>
          <a:p>
            <a:r>
              <a:rPr lang="en-GB" dirty="0"/>
              <a:t>Troops cannot ‘dig in’ and therefore woods/building are the only ‘cover’ </a:t>
            </a:r>
          </a:p>
          <a:p>
            <a:r>
              <a:rPr lang="en-GB" dirty="0"/>
              <a:t>Obstacles such as minefields not represented – likewise engineering assets to breach obstacles not present</a:t>
            </a:r>
          </a:p>
          <a:p>
            <a:r>
              <a:rPr lang="en-GB" dirty="0"/>
              <a:t>Hold Fire or Weapons Free – Needs a ‘Fire in Self Defence’ setting</a:t>
            </a:r>
          </a:p>
          <a:p>
            <a:r>
              <a:rPr lang="en-GB" dirty="0"/>
              <a:t>Casualty/ES chain insufficiently represented (if desired to be fully replicated)</a:t>
            </a:r>
          </a:p>
          <a:p>
            <a:r>
              <a:rPr lang="en-GB" dirty="0"/>
              <a:t> The wargame does not reward ‘mass’ as much as dispersion</a:t>
            </a:r>
          </a:p>
          <a:p>
            <a:endParaRPr lang="en-GB" dirty="0"/>
          </a:p>
        </p:txBody>
      </p:sp>
    </p:spTree>
    <p:extLst>
      <p:ext uri="{BB962C8B-B14F-4D97-AF65-F5344CB8AC3E}">
        <p14:creationId xmlns:p14="http://schemas.microsoft.com/office/powerpoint/2010/main" val="1915820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529" y="419100"/>
            <a:ext cx="4987471" cy="880533"/>
          </a:xfrm>
          <a:solidFill>
            <a:schemeClr val="bg1"/>
          </a:solidFill>
        </p:spPr>
        <p:txBody>
          <a:bodyPr>
            <a:normAutofit fontScale="90000"/>
          </a:bodyPr>
          <a:lstStyle/>
          <a:p>
            <a:pPr algn="l"/>
            <a:r>
              <a:rPr lang="en-GB" sz="4400" dirty="0"/>
              <a:t>T</a:t>
            </a:r>
            <a:r>
              <a:rPr lang="en-GB" sz="3600" dirty="0"/>
              <a:t>RAINING</a:t>
            </a:r>
            <a:r>
              <a:rPr lang="en-GB" sz="4400" dirty="0"/>
              <a:t> O</a:t>
            </a:r>
            <a:r>
              <a:rPr lang="en-GB" sz="3600" dirty="0"/>
              <a:t>BJECTIVES</a:t>
            </a:r>
            <a:endParaRPr lang="en-GB" sz="4400" dirty="0"/>
          </a:p>
        </p:txBody>
      </p:sp>
      <p:sp>
        <p:nvSpPr>
          <p:cNvPr id="3" name="Content Placeholder 2"/>
          <p:cNvSpPr>
            <a:spLocks noGrp="1"/>
          </p:cNvSpPr>
          <p:nvPr>
            <p:ph idx="1"/>
          </p:nvPr>
        </p:nvSpPr>
        <p:spPr>
          <a:xfrm>
            <a:off x="371928" y="1413933"/>
            <a:ext cx="10353762" cy="4377267"/>
          </a:xfrm>
        </p:spPr>
        <p:txBody>
          <a:bodyPr/>
          <a:lstStyle/>
          <a:p>
            <a:pPr marL="36900" indent="0">
              <a:buNone/>
            </a:pPr>
            <a:r>
              <a:rPr lang="en-GB" dirty="0"/>
              <a:t>“To simulate a Command Post Exercise of an Armoured Infantry Battle Group deployed in hasty area defence against a numerically superior, near peer, conventional opponent”</a:t>
            </a:r>
          </a:p>
          <a:p>
            <a:r>
              <a:rPr lang="en-GB" dirty="0"/>
              <a:t>Practice cadets in IPE/STAP and defensive doctrine (area defence)</a:t>
            </a:r>
          </a:p>
          <a:p>
            <a:r>
              <a:rPr lang="en-GB" dirty="0"/>
              <a:t>Practice cadets in Reports &amp; Returns (R2) and Voice Procedure (VP)</a:t>
            </a:r>
          </a:p>
          <a:p>
            <a:r>
              <a:rPr lang="en-GB" dirty="0"/>
              <a:t>Exercise cadets in command appointments at BG/Coy level</a:t>
            </a:r>
          </a:p>
          <a:p>
            <a:r>
              <a:rPr lang="en-GB" dirty="0"/>
              <a:t>Exercise cadets in teamwork/leadership of small teams within a larger team construct</a:t>
            </a:r>
          </a:p>
          <a:p>
            <a:r>
              <a:rPr lang="en-GB" dirty="0"/>
              <a:t>Exercise cadets in elements of the Combat Estimate and orders process</a:t>
            </a:r>
          </a:p>
          <a:p>
            <a:r>
              <a:rPr lang="en-GB" dirty="0"/>
              <a:t>Expose cadets to real life frictions; resources, time pressure and uncertainty</a:t>
            </a:r>
          </a:p>
          <a:p>
            <a:r>
              <a:rPr lang="en-GB" dirty="0"/>
              <a:t> To test the utility of a COTS PC game to simulate combined arms warfare in a CPX environment</a:t>
            </a:r>
          </a:p>
          <a:p>
            <a:endParaRPr lang="en-GB" dirty="0"/>
          </a:p>
          <a:p>
            <a:endParaRPr lang="en-GB" dirty="0"/>
          </a:p>
        </p:txBody>
      </p:sp>
      <p:sp>
        <p:nvSpPr>
          <p:cNvPr id="4" name="Content Placeholder 2"/>
          <p:cNvSpPr txBox="1">
            <a:spLocks/>
          </p:cNvSpPr>
          <p:nvPr/>
        </p:nvSpPr>
        <p:spPr>
          <a:xfrm>
            <a:off x="295729" y="1185333"/>
            <a:ext cx="11532204" cy="13034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i="1" dirty="0">
              <a:solidFill>
                <a:srgbClr val="737374"/>
              </a:solidFill>
            </a:endParaRPr>
          </a:p>
        </p:txBody>
      </p:sp>
    </p:spTree>
    <p:extLst>
      <p:ext uri="{BB962C8B-B14F-4D97-AF65-F5344CB8AC3E}">
        <p14:creationId xmlns:p14="http://schemas.microsoft.com/office/powerpoint/2010/main" val="9134302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73529" y="419100"/>
            <a:ext cx="3565071" cy="880533"/>
          </a:xfrm>
          <a:prstGeom prst="rect">
            <a:avLst/>
          </a:prstGeom>
          <a:solidFill>
            <a:schemeClr val="bg1"/>
          </a:solidFill>
          <a:effectLst>
            <a:outerShdw blurRad="25400" dir="17880000">
              <a:srgbClr val="000000">
                <a:alpha val="46000"/>
              </a:srgbClr>
            </a:outerShdw>
          </a:effectLst>
        </p:spPr>
        <p:txBody>
          <a:bodyPr vert="horz" lIns="91440" tIns="45720" rIns="91440" bIns="45720" rtlCol="0" anchor="ctr">
            <a:normAutofit fontScale="62500" lnSpcReduction="200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t>S</a:t>
            </a:r>
            <a:r>
              <a:rPr lang="en-GB" sz="3400" dirty="0"/>
              <a:t>PECIFIC</a:t>
            </a:r>
            <a:r>
              <a:rPr lang="en-GB" sz="4400" dirty="0"/>
              <a:t> S</a:t>
            </a:r>
            <a:r>
              <a:rPr lang="en-GB" sz="3400" dirty="0"/>
              <a:t>IMULATION</a:t>
            </a:r>
            <a:r>
              <a:rPr lang="en-GB" sz="4400" dirty="0"/>
              <a:t> O</a:t>
            </a:r>
            <a:r>
              <a:rPr lang="en-GB" sz="3400" dirty="0"/>
              <a:t>MMISIONS/</a:t>
            </a:r>
            <a:r>
              <a:rPr lang="en-GB" sz="4600" dirty="0"/>
              <a:t>S</a:t>
            </a:r>
            <a:r>
              <a:rPr lang="en-GB" sz="3400" dirty="0"/>
              <a:t>ETTINGS</a:t>
            </a:r>
            <a:r>
              <a:rPr lang="en-GB" sz="4400" dirty="0"/>
              <a:t> </a:t>
            </a:r>
            <a:endParaRPr lang="en-GB" sz="2900" dirty="0"/>
          </a:p>
        </p:txBody>
      </p:sp>
      <p:sp>
        <p:nvSpPr>
          <p:cNvPr id="5" name="Content Placeholder 2"/>
          <p:cNvSpPr txBox="1">
            <a:spLocks/>
          </p:cNvSpPr>
          <p:nvPr/>
        </p:nvSpPr>
        <p:spPr>
          <a:xfrm>
            <a:off x="371928" y="1413933"/>
            <a:ext cx="10353762" cy="4377267"/>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GB" dirty="0" err="1"/>
              <a:t>En</a:t>
            </a:r>
            <a:r>
              <a:rPr lang="en-GB" dirty="0"/>
              <a:t> not given full ‘free play’ ability – it was felt they would too easily overwhelm the unfamiliar players on the BLUFOR side.  Within each tactical engagement however, the REDFOR were able to free play.</a:t>
            </a:r>
          </a:p>
          <a:p>
            <a:r>
              <a:rPr lang="en-GB" dirty="0"/>
              <a:t>A ‘near peer’ opponent (BTR80s and T72s) was chosen to allow the BLUFOR a slight qualitative overmatch (home team advantage)</a:t>
            </a:r>
          </a:p>
          <a:p>
            <a:r>
              <a:rPr lang="en-GB" dirty="0"/>
              <a:t>Chose to replicate armour/mechanised forces – whilst these troops were unfamiliar to the cadets it allowed greater engagement distances and survivability.  A fully light infantry vs light infantry engagement would require much smaller frontage.</a:t>
            </a:r>
          </a:p>
          <a:p>
            <a:r>
              <a:rPr lang="en-GB" dirty="0"/>
              <a:t>Air forces were deliberately omitted (save a pair of tornados for the final attack) – these add another layer of complexity.</a:t>
            </a:r>
          </a:p>
          <a:p>
            <a:r>
              <a:rPr lang="en-GB" dirty="0"/>
              <a:t>Anti Air troops/platforms were deliberately omitted </a:t>
            </a:r>
          </a:p>
        </p:txBody>
      </p:sp>
    </p:spTree>
    <p:extLst>
      <p:ext uri="{BB962C8B-B14F-4D97-AF65-F5344CB8AC3E}">
        <p14:creationId xmlns:p14="http://schemas.microsoft.com/office/powerpoint/2010/main" val="27075305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73529" y="419100"/>
            <a:ext cx="4987471" cy="880533"/>
          </a:xfrm>
          <a:prstGeom prst="rect">
            <a:avLst/>
          </a:prstGeom>
          <a:solidFill>
            <a:schemeClr val="bg1"/>
          </a:solidFill>
          <a:effectLst>
            <a:outerShdw blurRad="25400" dir="17880000">
              <a:srgbClr val="000000">
                <a:alpha val="46000"/>
              </a:srgbClr>
            </a:outerShdw>
          </a:effectLst>
        </p:spPr>
        <p:txBody>
          <a:bodyPr vert="horz" lIns="91440" tIns="45720" rIns="91440" bIns="45720" rtlCol="0" anchor="ctr">
            <a:normAutofit fontScale="70000" lnSpcReduction="200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t>F</a:t>
            </a:r>
            <a:r>
              <a:rPr lang="en-GB" sz="3600" dirty="0"/>
              <a:t>URTHER</a:t>
            </a:r>
            <a:r>
              <a:rPr lang="en-GB" sz="4400" dirty="0"/>
              <a:t> S</a:t>
            </a:r>
            <a:r>
              <a:rPr lang="en-GB" sz="3600" dirty="0"/>
              <a:t>IMULATION</a:t>
            </a:r>
            <a:r>
              <a:rPr lang="en-GB" sz="4400" dirty="0"/>
              <a:t> U</a:t>
            </a:r>
            <a:r>
              <a:rPr lang="en-GB" sz="3400" dirty="0"/>
              <a:t>SES</a:t>
            </a:r>
            <a:endParaRPr lang="en-GB" sz="2900" dirty="0"/>
          </a:p>
        </p:txBody>
      </p:sp>
      <p:sp>
        <p:nvSpPr>
          <p:cNvPr id="5" name="Content Placeholder 2"/>
          <p:cNvSpPr txBox="1">
            <a:spLocks/>
          </p:cNvSpPr>
          <p:nvPr/>
        </p:nvSpPr>
        <p:spPr>
          <a:xfrm>
            <a:off x="371928" y="1413933"/>
            <a:ext cx="10353762" cy="4377267"/>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GB" dirty="0"/>
              <a:t>Vehicle recognition trainer – using the ‘armoury’ screen</a:t>
            </a:r>
          </a:p>
          <a:p>
            <a:r>
              <a:rPr lang="en-GB" dirty="0"/>
              <a:t>Anti Tank screen planner/tester (but will need updating for javelin)</a:t>
            </a:r>
          </a:p>
          <a:p>
            <a:r>
              <a:rPr lang="en-GB" dirty="0"/>
              <a:t>BG/</a:t>
            </a:r>
            <a:r>
              <a:rPr lang="en-GB" dirty="0" err="1"/>
              <a:t>Bde</a:t>
            </a:r>
            <a:r>
              <a:rPr lang="en-GB" dirty="0"/>
              <a:t> </a:t>
            </a:r>
            <a:r>
              <a:rPr lang="en-GB" dirty="0" err="1"/>
              <a:t>visualiser</a:t>
            </a:r>
            <a:r>
              <a:rPr lang="en-GB" dirty="0"/>
              <a:t> – can show all assets on the battlefield at once</a:t>
            </a:r>
          </a:p>
          <a:p>
            <a:r>
              <a:rPr lang="en-GB" dirty="0"/>
              <a:t>TEWT trainer – if set up to represent a tactical problem it can be played through</a:t>
            </a:r>
          </a:p>
          <a:p>
            <a:r>
              <a:rPr lang="en-GB" dirty="0"/>
              <a:t>Artillery Fire Planning Trainer – not ballistics but using an AMA, counter battery </a:t>
            </a:r>
            <a:r>
              <a:rPr lang="en-GB" dirty="0" err="1"/>
              <a:t>etc</a:t>
            </a:r>
            <a:endParaRPr lang="en-GB" dirty="0"/>
          </a:p>
          <a:p>
            <a:r>
              <a:rPr lang="en-GB" dirty="0"/>
              <a:t>GBAD </a:t>
            </a:r>
            <a:r>
              <a:rPr lang="en-GB" dirty="0" err="1"/>
              <a:t>visualiser</a:t>
            </a:r>
            <a:r>
              <a:rPr lang="en-GB" dirty="0"/>
              <a:t>/trainer – </a:t>
            </a:r>
            <a:r>
              <a:rPr lang="en-GB"/>
              <a:t>allows various air defence assets to be positioned around key targets and to execute enemy air attacks</a:t>
            </a:r>
            <a:endParaRPr lang="en-GB" dirty="0"/>
          </a:p>
        </p:txBody>
      </p:sp>
    </p:spTree>
    <p:extLst>
      <p:ext uri="{BB962C8B-B14F-4D97-AF65-F5344CB8AC3E}">
        <p14:creationId xmlns:p14="http://schemas.microsoft.com/office/powerpoint/2010/main" val="1747882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330" y="304800"/>
            <a:ext cx="4564138" cy="880533"/>
          </a:xfrm>
          <a:solidFill>
            <a:schemeClr val="bg1"/>
          </a:solidFill>
        </p:spPr>
        <p:txBody>
          <a:bodyPr>
            <a:noAutofit/>
          </a:bodyPr>
          <a:lstStyle/>
          <a:p>
            <a:pPr algn="l"/>
            <a:r>
              <a:rPr lang="en-GB" sz="4400" dirty="0"/>
              <a:t>E</a:t>
            </a:r>
            <a:r>
              <a:rPr lang="en-GB" sz="3600" dirty="0"/>
              <a:t>XERCISE</a:t>
            </a:r>
            <a:r>
              <a:rPr lang="en-GB" sz="4400" dirty="0"/>
              <a:t> S</a:t>
            </a:r>
            <a:r>
              <a:rPr lang="en-GB" sz="3600" dirty="0"/>
              <a:t>CENARIO</a:t>
            </a:r>
          </a:p>
        </p:txBody>
      </p:sp>
      <p:sp>
        <p:nvSpPr>
          <p:cNvPr id="3" name="Content Placeholder 2"/>
          <p:cNvSpPr>
            <a:spLocks noGrp="1"/>
          </p:cNvSpPr>
          <p:nvPr>
            <p:ph idx="1"/>
          </p:nvPr>
        </p:nvSpPr>
        <p:spPr>
          <a:xfrm>
            <a:off x="295729" y="1299633"/>
            <a:ext cx="10353762" cy="4377267"/>
          </a:xfrm>
        </p:spPr>
        <p:txBody>
          <a:bodyPr/>
          <a:lstStyle/>
          <a:p>
            <a:r>
              <a:rPr lang="en-GB" dirty="0"/>
              <a:t>Conventional Warfare in a fictional nation (Gorgas) between a NATO led coalition and a near peer, regional opponent (Zabzimek).</a:t>
            </a:r>
          </a:p>
          <a:p>
            <a:r>
              <a:rPr lang="en-GB" dirty="0"/>
              <a:t>NATO forces have transitioned to defensive operations (the focus of the learning module).</a:t>
            </a:r>
          </a:p>
          <a:p>
            <a:r>
              <a:rPr lang="en-GB" dirty="0"/>
              <a:t>1</a:t>
            </a:r>
            <a:r>
              <a:rPr lang="en-GB" baseline="30000" dirty="0"/>
              <a:t>st</a:t>
            </a:r>
            <a:r>
              <a:rPr lang="en-GB" dirty="0"/>
              <a:t> Battalion Sandhurst Rifles (the team’s fictional unit) has been ordered to hold a key avenue of approach known as ‘the Lucknow Gap’.</a:t>
            </a:r>
          </a:p>
          <a:p>
            <a:r>
              <a:rPr lang="en-GB" dirty="0"/>
              <a:t> Zabzimek Forces are 15km to the North but preparing to push South soon in at least two battalion strength (mechanised infantry).</a:t>
            </a:r>
          </a:p>
          <a:p>
            <a:endParaRPr lang="en-GB" dirty="0"/>
          </a:p>
        </p:txBody>
      </p:sp>
      <p:sp>
        <p:nvSpPr>
          <p:cNvPr id="4" name="Content Placeholder 2"/>
          <p:cNvSpPr txBox="1">
            <a:spLocks/>
          </p:cNvSpPr>
          <p:nvPr/>
        </p:nvSpPr>
        <p:spPr>
          <a:xfrm>
            <a:off x="295729" y="1185333"/>
            <a:ext cx="11532204" cy="13034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i="1" dirty="0">
              <a:solidFill>
                <a:srgbClr val="737374"/>
              </a:solidFill>
            </a:endParaRPr>
          </a:p>
        </p:txBody>
      </p:sp>
    </p:spTree>
    <p:extLst>
      <p:ext uri="{BB962C8B-B14F-4D97-AF65-F5344CB8AC3E}">
        <p14:creationId xmlns:p14="http://schemas.microsoft.com/office/powerpoint/2010/main" val="3391604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596" y="372002"/>
            <a:ext cx="5512404" cy="880533"/>
          </a:xfrm>
          <a:solidFill>
            <a:schemeClr val="bg1"/>
          </a:solidFill>
        </p:spPr>
        <p:txBody>
          <a:bodyPr>
            <a:noAutofit/>
          </a:bodyPr>
          <a:lstStyle/>
          <a:p>
            <a:pPr algn="l"/>
            <a:r>
              <a:rPr lang="en-GB" sz="4400" dirty="0"/>
              <a:t>W</a:t>
            </a:r>
            <a:r>
              <a:rPr lang="en-GB" sz="3600" dirty="0"/>
              <a:t>ARGAME </a:t>
            </a:r>
            <a:r>
              <a:rPr lang="en-GB" sz="4400" dirty="0"/>
              <a:t>R</a:t>
            </a:r>
            <a:r>
              <a:rPr lang="en-GB" sz="3600" dirty="0"/>
              <a:t>ED </a:t>
            </a:r>
            <a:r>
              <a:rPr lang="en-GB" sz="4400" dirty="0"/>
              <a:t>D</a:t>
            </a:r>
            <a:r>
              <a:rPr lang="en-GB" sz="3600" dirty="0"/>
              <a:t>RAGON</a:t>
            </a:r>
          </a:p>
        </p:txBody>
      </p:sp>
      <p:sp>
        <p:nvSpPr>
          <p:cNvPr id="3" name="Content Placeholder 2"/>
          <p:cNvSpPr>
            <a:spLocks noGrp="1"/>
          </p:cNvSpPr>
          <p:nvPr>
            <p:ph idx="1"/>
          </p:nvPr>
        </p:nvSpPr>
        <p:spPr>
          <a:xfrm>
            <a:off x="380395" y="1413933"/>
            <a:ext cx="6282872" cy="4377267"/>
          </a:xfrm>
        </p:spPr>
        <p:txBody>
          <a:bodyPr>
            <a:normAutofit lnSpcReduction="10000"/>
          </a:bodyPr>
          <a:lstStyle/>
          <a:p>
            <a:r>
              <a:rPr lang="en-GB" dirty="0"/>
              <a:t>Eugen System &amp; Focus Home Interactive  </a:t>
            </a:r>
          </a:p>
          <a:p>
            <a:r>
              <a:rPr lang="en-GB" dirty="0"/>
              <a:t>1970-1990s Cold War RTS simulation</a:t>
            </a:r>
          </a:p>
          <a:p>
            <a:r>
              <a:rPr lang="en-GB" dirty="0"/>
              <a:t>USSR/Warsaw Pact vs USA/NATO</a:t>
            </a:r>
          </a:p>
          <a:p>
            <a:r>
              <a:rPr lang="en-GB" dirty="0"/>
              <a:t>European Escalation (Feb 2012), Air Land Battle (May 2013), Red Dragon (Apr 2013)</a:t>
            </a:r>
          </a:p>
          <a:p>
            <a:r>
              <a:rPr lang="en-GB" dirty="0"/>
              <a:t>Multiplayer 1x1 - 5x5 over 50 maps</a:t>
            </a:r>
          </a:p>
          <a:p>
            <a:r>
              <a:rPr lang="en-GB" dirty="0"/>
              <a:t>Simulates down to squad/section  and individual vehicle level – &gt;1700 vehicles/aircraft/ships modelled.</a:t>
            </a:r>
          </a:p>
          <a:p>
            <a:r>
              <a:rPr lang="en-GB" dirty="0"/>
              <a:t>Area Control &amp; Destruction mechanics</a:t>
            </a:r>
          </a:p>
          <a:p>
            <a:r>
              <a:rPr lang="en-GB" dirty="0"/>
              <a:t>Deck building/balance/</a:t>
            </a:r>
            <a:r>
              <a:rPr lang="en-GB" dirty="0" err="1"/>
              <a:t>tradeoffs</a:t>
            </a:r>
            <a:endParaRPr lang="en-GB" dirty="0"/>
          </a:p>
        </p:txBody>
      </p:sp>
      <p:pic>
        <p:nvPicPr>
          <p:cNvPr id="1026" name="Picture 2" descr="Image result for wargame red drag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98708" y="372002"/>
            <a:ext cx="4399492" cy="5897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92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2050" name="Picture 2" descr="Image result for wargame red drago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3009" y="414866"/>
            <a:ext cx="10800000" cy="607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709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329" y="419101"/>
            <a:ext cx="4911271" cy="880533"/>
          </a:xfrm>
          <a:solidFill>
            <a:schemeClr val="bg1"/>
          </a:solidFill>
        </p:spPr>
        <p:txBody>
          <a:bodyPr>
            <a:noAutofit/>
          </a:bodyPr>
          <a:lstStyle/>
          <a:p>
            <a:pPr algn="l"/>
            <a:r>
              <a:rPr lang="en-GB" sz="4400" dirty="0"/>
              <a:t>E</a:t>
            </a:r>
            <a:r>
              <a:rPr lang="en-GB" sz="3600" dirty="0"/>
              <a:t>XERCISE</a:t>
            </a:r>
            <a:r>
              <a:rPr lang="en-GB" sz="4400" dirty="0"/>
              <a:t> C</a:t>
            </a:r>
            <a:r>
              <a:rPr lang="en-GB" sz="3600" dirty="0"/>
              <a:t>ONSTRUCT </a:t>
            </a:r>
          </a:p>
        </p:txBody>
      </p:sp>
      <p:sp>
        <p:nvSpPr>
          <p:cNvPr id="3" name="Content Placeholder 2"/>
          <p:cNvSpPr>
            <a:spLocks noGrp="1"/>
          </p:cNvSpPr>
          <p:nvPr>
            <p:ph idx="1"/>
          </p:nvPr>
        </p:nvSpPr>
        <p:spPr>
          <a:xfrm>
            <a:off x="295729" y="1498600"/>
            <a:ext cx="5012871" cy="4953061"/>
          </a:xfrm>
        </p:spPr>
        <p:txBody>
          <a:bodyPr>
            <a:normAutofit fontScale="92500" lnSpcReduction="20000"/>
          </a:bodyPr>
          <a:lstStyle/>
          <a:p>
            <a:r>
              <a:rPr lang="en-GB" dirty="0"/>
              <a:t>Cadets assigned into teams:</a:t>
            </a:r>
          </a:p>
          <a:p>
            <a:pPr lvl="1"/>
            <a:r>
              <a:rPr lang="en-GB" dirty="0"/>
              <a:t>BGHQ (ISTAR, IO, BC, BGLO)</a:t>
            </a:r>
          </a:p>
          <a:p>
            <a:pPr lvl="1"/>
            <a:r>
              <a:rPr lang="en-GB" dirty="0"/>
              <a:t>A/B/C Coy (OC, 2ic, Sig)</a:t>
            </a:r>
          </a:p>
          <a:p>
            <a:pPr lvl="1"/>
            <a:r>
              <a:rPr lang="en-GB" dirty="0"/>
              <a:t>Opposing Forces (OPFOR)</a:t>
            </a:r>
          </a:p>
          <a:p>
            <a:r>
              <a:rPr lang="en-GB" dirty="0"/>
              <a:t>CO played by permanent staff who also feeds serials to OPFOR. BG roles largely planning/initial phase of battle before </a:t>
            </a:r>
            <a:r>
              <a:rPr lang="en-GB" dirty="0" err="1"/>
              <a:t>coys</a:t>
            </a:r>
            <a:r>
              <a:rPr lang="en-GB" dirty="0"/>
              <a:t> are engaged.</a:t>
            </a:r>
          </a:p>
          <a:p>
            <a:r>
              <a:rPr lang="en-GB" dirty="0"/>
              <a:t>OC’s and 2ics run the Coy cells with a signaller sending orders to the simulated troops.</a:t>
            </a:r>
          </a:p>
          <a:p>
            <a:r>
              <a:rPr lang="en-GB" dirty="0"/>
              <a:t>Signallers have all played the commercial version before and are familiar with the controls.</a:t>
            </a:r>
          </a:p>
          <a:p>
            <a:r>
              <a:rPr lang="en-GB" dirty="0"/>
              <a:t>FRAGO issued morning of CPX to provide basic context.</a:t>
            </a:r>
          </a:p>
          <a:p>
            <a:endParaRPr lang="en-GB" dirty="0"/>
          </a:p>
        </p:txBody>
      </p:sp>
      <p:sp>
        <p:nvSpPr>
          <p:cNvPr id="4" name="Content Placeholder 2"/>
          <p:cNvSpPr txBox="1">
            <a:spLocks/>
          </p:cNvSpPr>
          <p:nvPr/>
        </p:nvSpPr>
        <p:spPr>
          <a:xfrm>
            <a:off x="295729" y="1185333"/>
            <a:ext cx="11532204" cy="13034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i="1" dirty="0">
              <a:solidFill>
                <a:srgbClr val="737374"/>
              </a:solidFill>
            </a:endParaRPr>
          </a:p>
        </p:txBody>
      </p:sp>
      <p:pic>
        <p:nvPicPr>
          <p:cNvPr id="68" name="Picture 6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10200" y="1299634"/>
            <a:ext cx="6235173" cy="3603292"/>
          </a:xfrm>
          <a:prstGeom prst="rect">
            <a:avLst/>
          </a:prstGeom>
          <a:solidFill>
            <a:schemeClr val="tx1"/>
          </a:solidFill>
        </p:spPr>
      </p:pic>
    </p:spTree>
    <p:extLst>
      <p:ext uri="{BB962C8B-B14F-4D97-AF65-F5344CB8AC3E}">
        <p14:creationId xmlns:p14="http://schemas.microsoft.com/office/powerpoint/2010/main" val="2575676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329" y="366804"/>
            <a:ext cx="4911271" cy="880533"/>
          </a:xfrm>
          <a:solidFill>
            <a:schemeClr val="bg1"/>
          </a:solidFill>
        </p:spPr>
        <p:txBody>
          <a:bodyPr>
            <a:noAutofit/>
          </a:bodyPr>
          <a:lstStyle/>
          <a:p>
            <a:pPr algn="l"/>
            <a:r>
              <a:rPr lang="en-GB" sz="4400" dirty="0"/>
              <a:t>E</a:t>
            </a:r>
            <a:r>
              <a:rPr lang="en-GB" sz="3600" dirty="0"/>
              <a:t>XERCISE</a:t>
            </a:r>
            <a:r>
              <a:rPr lang="en-GB" sz="4400" dirty="0"/>
              <a:t> C</a:t>
            </a:r>
            <a:r>
              <a:rPr lang="en-GB" sz="3600" dirty="0"/>
              <a:t>ONSTRUCT </a:t>
            </a:r>
          </a:p>
        </p:txBody>
      </p:sp>
      <p:sp>
        <p:nvSpPr>
          <p:cNvPr id="3" name="Content Placeholder 2"/>
          <p:cNvSpPr>
            <a:spLocks noGrp="1"/>
          </p:cNvSpPr>
          <p:nvPr>
            <p:ph idx="1"/>
          </p:nvPr>
        </p:nvSpPr>
        <p:spPr>
          <a:xfrm>
            <a:off x="295729" y="1446303"/>
            <a:ext cx="5012871" cy="4953061"/>
          </a:xfrm>
        </p:spPr>
        <p:txBody>
          <a:bodyPr>
            <a:normAutofit/>
          </a:bodyPr>
          <a:lstStyle/>
          <a:p>
            <a:r>
              <a:rPr lang="en-GB" dirty="0"/>
              <a:t>5x ‘Cell’ locations created in accommodation using laptops and TVs:</a:t>
            </a:r>
          </a:p>
          <a:p>
            <a:pPr lvl="1"/>
            <a:r>
              <a:rPr lang="en-GB" dirty="0"/>
              <a:t>HICON – BG</a:t>
            </a:r>
          </a:p>
          <a:p>
            <a:pPr lvl="1"/>
            <a:r>
              <a:rPr lang="en-GB" dirty="0"/>
              <a:t>LOWCON x3 – A/B/C Coy</a:t>
            </a:r>
          </a:p>
          <a:p>
            <a:pPr lvl="1"/>
            <a:r>
              <a:rPr lang="en-GB" dirty="0"/>
              <a:t>RED Cell x1</a:t>
            </a:r>
          </a:p>
          <a:p>
            <a:r>
              <a:rPr lang="en-GB" dirty="0"/>
              <a:t>Cells linked by radio and line (field telephone).  Movement between cells is restricted to that which has occurred in the simulation.</a:t>
            </a:r>
          </a:p>
          <a:p>
            <a:r>
              <a:rPr lang="en-GB" dirty="0"/>
              <a:t>OPFOR have an Ex MEL (simulating a </a:t>
            </a:r>
            <a:r>
              <a:rPr lang="en-GB" dirty="0" err="1"/>
              <a:t>Mech</a:t>
            </a:r>
            <a:r>
              <a:rPr lang="en-GB" dirty="0"/>
              <a:t> </a:t>
            </a:r>
            <a:r>
              <a:rPr lang="en-GB" dirty="0" err="1"/>
              <a:t>Bde</a:t>
            </a:r>
            <a:r>
              <a:rPr lang="en-GB" dirty="0"/>
              <a:t> launching a series of Bn level attacks from a road march) these are initiated via secure </a:t>
            </a:r>
            <a:r>
              <a:rPr lang="en-GB" dirty="0" err="1"/>
              <a:t>whatsapp</a:t>
            </a:r>
            <a:r>
              <a:rPr lang="en-GB" dirty="0"/>
              <a:t> messaging.</a:t>
            </a:r>
          </a:p>
          <a:p>
            <a:endParaRPr lang="en-GB" dirty="0"/>
          </a:p>
        </p:txBody>
      </p:sp>
      <p:sp>
        <p:nvSpPr>
          <p:cNvPr id="4" name="Content Placeholder 2"/>
          <p:cNvSpPr txBox="1">
            <a:spLocks/>
          </p:cNvSpPr>
          <p:nvPr/>
        </p:nvSpPr>
        <p:spPr>
          <a:xfrm>
            <a:off x="295729" y="1185333"/>
            <a:ext cx="11532204" cy="13034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i="1" dirty="0">
              <a:solidFill>
                <a:srgbClr val="737374"/>
              </a:solidFill>
            </a:endParaRPr>
          </a:p>
        </p:txBody>
      </p:sp>
      <p:pic>
        <p:nvPicPr>
          <p:cNvPr id="69" name="Picture 6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00472" y="1247337"/>
            <a:ext cx="6164263" cy="3472002"/>
          </a:xfrm>
          <a:prstGeom prst="rect">
            <a:avLst/>
          </a:prstGeom>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00472" y="4719339"/>
            <a:ext cx="6159728" cy="1665313"/>
          </a:xfrm>
          <a:prstGeom prst="rect">
            <a:avLst/>
          </a:prstGeom>
        </p:spPr>
      </p:pic>
    </p:spTree>
    <p:extLst>
      <p:ext uri="{BB962C8B-B14F-4D97-AF65-F5344CB8AC3E}">
        <p14:creationId xmlns:p14="http://schemas.microsoft.com/office/powerpoint/2010/main" val="2001251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27574" y="356467"/>
            <a:ext cx="6339297" cy="3648265"/>
          </a:xfrm>
          <a:prstGeom prst="rect">
            <a:avLst/>
          </a:prstGeom>
        </p:spPr>
      </p:pic>
      <p:sp>
        <p:nvSpPr>
          <p:cNvPr id="2" name="Title 1"/>
          <p:cNvSpPr>
            <a:spLocks noGrp="1"/>
          </p:cNvSpPr>
          <p:nvPr>
            <p:ph type="title"/>
          </p:nvPr>
        </p:nvSpPr>
        <p:spPr>
          <a:xfrm>
            <a:off x="431196" y="427566"/>
            <a:ext cx="4564138" cy="880533"/>
          </a:xfrm>
          <a:solidFill>
            <a:schemeClr val="bg1"/>
          </a:solidFill>
        </p:spPr>
        <p:txBody>
          <a:bodyPr>
            <a:noAutofit/>
          </a:bodyPr>
          <a:lstStyle/>
          <a:p>
            <a:pPr algn="l"/>
            <a:r>
              <a:rPr lang="en-GB" sz="4400" dirty="0"/>
              <a:t>S</a:t>
            </a:r>
            <a:r>
              <a:rPr lang="en-GB" sz="3600" dirty="0"/>
              <a:t>IMULATED </a:t>
            </a:r>
            <a:r>
              <a:rPr lang="en-GB" sz="4400" dirty="0"/>
              <a:t>F</a:t>
            </a:r>
            <a:r>
              <a:rPr lang="en-GB" sz="3600" dirty="0"/>
              <a:t>ORCES</a:t>
            </a:r>
          </a:p>
        </p:txBody>
      </p:sp>
      <p:sp>
        <p:nvSpPr>
          <p:cNvPr id="3" name="Content Placeholder 2"/>
          <p:cNvSpPr>
            <a:spLocks noGrp="1"/>
          </p:cNvSpPr>
          <p:nvPr>
            <p:ph idx="1"/>
          </p:nvPr>
        </p:nvSpPr>
        <p:spPr>
          <a:xfrm>
            <a:off x="3540440" y="4349667"/>
            <a:ext cx="8551879" cy="2131453"/>
          </a:xfrm>
        </p:spPr>
        <p:txBody>
          <a:bodyPr>
            <a:normAutofit fontScale="77500" lnSpcReduction="20000"/>
          </a:bodyPr>
          <a:lstStyle/>
          <a:p>
            <a:r>
              <a:rPr lang="en-GB" dirty="0"/>
              <a:t>Each Coy consisted of : </a:t>
            </a:r>
          </a:p>
          <a:p>
            <a:pPr lvl="1"/>
            <a:r>
              <a:rPr lang="en-GB" dirty="0"/>
              <a:t>2x Command Vehicles – a Warrior and Land Rover</a:t>
            </a:r>
          </a:p>
          <a:p>
            <a:pPr lvl="1"/>
            <a:r>
              <a:rPr lang="en-GB" dirty="0"/>
              <a:t>3x Armoured Infantry (Mechanised) Platoons of 4x Warrior IFVs and 4x Infantry sections (squads). </a:t>
            </a:r>
          </a:p>
          <a:p>
            <a:pPr lvl="1"/>
            <a:r>
              <a:rPr lang="en-GB" dirty="0"/>
              <a:t>1x Armoured Troop of 4x Challenger 2 MBTs</a:t>
            </a:r>
          </a:p>
          <a:p>
            <a:pPr lvl="1"/>
            <a:r>
              <a:rPr lang="en-GB" dirty="0"/>
              <a:t>1x AT Section of 4x Milan (Javelin not represented in WRD)</a:t>
            </a:r>
          </a:p>
          <a:p>
            <a:pPr lvl="1"/>
            <a:r>
              <a:rPr lang="en-GB" dirty="0"/>
              <a:t>1x Mortar Section of 3x 81mm tracked mortars</a:t>
            </a:r>
          </a:p>
          <a:p>
            <a:pPr lvl="1"/>
            <a:r>
              <a:rPr lang="en-GB" dirty="0"/>
              <a:t>Logistic Party of 3x Support Vehicles (carry spares/ammo/fuel)</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7479" y="2448073"/>
            <a:ext cx="1140051" cy="132294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11389" y="2434166"/>
            <a:ext cx="1140051" cy="132294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63789" y="2586566"/>
            <a:ext cx="1140051" cy="1322947"/>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16189" y="2738966"/>
            <a:ext cx="1140051" cy="1322947"/>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59891" y="3710717"/>
            <a:ext cx="1140051" cy="132294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862101" y="3725841"/>
            <a:ext cx="1152244" cy="133514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59890" y="5338464"/>
            <a:ext cx="1140051" cy="1329043"/>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29594" y="1261644"/>
            <a:ext cx="1140051" cy="1329043"/>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12291" y="3863117"/>
            <a:ext cx="1140051" cy="1322947"/>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64691" y="4015517"/>
            <a:ext cx="1140051" cy="1322947"/>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17091" y="4167917"/>
            <a:ext cx="1140051" cy="1322947"/>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81994" y="1414044"/>
            <a:ext cx="1140051" cy="1329043"/>
          </a:xfrm>
          <a:prstGeom prst="rect">
            <a:avLst/>
          </a:prstGeom>
        </p:spPr>
      </p:pic>
      <p:sp>
        <p:nvSpPr>
          <p:cNvPr id="21" name="TextBox 20"/>
          <p:cNvSpPr txBox="1"/>
          <p:nvPr/>
        </p:nvSpPr>
        <p:spPr>
          <a:xfrm>
            <a:off x="261761" y="1265787"/>
            <a:ext cx="1336310" cy="369332"/>
          </a:xfrm>
          <a:prstGeom prst="rect">
            <a:avLst/>
          </a:prstGeom>
          <a:noFill/>
        </p:spPr>
        <p:txBody>
          <a:bodyPr wrap="square" rtlCol="0">
            <a:spAutoFit/>
          </a:bodyPr>
          <a:lstStyle/>
          <a:p>
            <a:r>
              <a:rPr lang="en-GB" dirty="0"/>
              <a:t>COMMAND</a:t>
            </a:r>
          </a:p>
        </p:txBody>
      </p:sp>
      <p:sp>
        <p:nvSpPr>
          <p:cNvPr id="22" name="TextBox 21"/>
          <p:cNvSpPr txBox="1"/>
          <p:nvPr/>
        </p:nvSpPr>
        <p:spPr>
          <a:xfrm>
            <a:off x="282833" y="2448073"/>
            <a:ext cx="1675651" cy="369332"/>
          </a:xfrm>
          <a:prstGeom prst="rect">
            <a:avLst/>
          </a:prstGeom>
          <a:noFill/>
        </p:spPr>
        <p:txBody>
          <a:bodyPr wrap="square" rtlCol="0">
            <a:spAutoFit/>
          </a:bodyPr>
          <a:lstStyle/>
          <a:p>
            <a:r>
              <a:rPr lang="en-GB" dirty="0"/>
              <a:t>MANOUEVRE</a:t>
            </a:r>
          </a:p>
        </p:txBody>
      </p:sp>
      <p:sp>
        <p:nvSpPr>
          <p:cNvPr id="23" name="TextBox 22"/>
          <p:cNvSpPr txBox="1"/>
          <p:nvPr/>
        </p:nvSpPr>
        <p:spPr>
          <a:xfrm>
            <a:off x="319415" y="3743283"/>
            <a:ext cx="2838651" cy="369332"/>
          </a:xfrm>
          <a:prstGeom prst="rect">
            <a:avLst/>
          </a:prstGeom>
          <a:noFill/>
        </p:spPr>
        <p:txBody>
          <a:bodyPr wrap="square" rtlCol="0">
            <a:spAutoFit/>
          </a:bodyPr>
          <a:lstStyle/>
          <a:p>
            <a:r>
              <a:rPr lang="en-GB" dirty="0"/>
              <a:t>MANOUEVRE SUPPORT</a:t>
            </a:r>
          </a:p>
        </p:txBody>
      </p:sp>
      <p:sp>
        <p:nvSpPr>
          <p:cNvPr id="24" name="TextBox 23"/>
          <p:cNvSpPr txBox="1"/>
          <p:nvPr/>
        </p:nvSpPr>
        <p:spPr>
          <a:xfrm>
            <a:off x="282833" y="5304573"/>
            <a:ext cx="2484424" cy="369332"/>
          </a:xfrm>
          <a:prstGeom prst="rect">
            <a:avLst/>
          </a:prstGeom>
          <a:noFill/>
        </p:spPr>
        <p:txBody>
          <a:bodyPr wrap="square" rtlCol="0">
            <a:spAutoFit/>
          </a:bodyPr>
          <a:lstStyle/>
          <a:p>
            <a:r>
              <a:rPr lang="en-GB" dirty="0"/>
              <a:t>LOGISTIC SUPPORT</a:t>
            </a:r>
          </a:p>
        </p:txBody>
      </p:sp>
    </p:spTree>
    <p:extLst>
      <p:ext uri="{BB962C8B-B14F-4D97-AF65-F5344CB8AC3E}">
        <p14:creationId xmlns:p14="http://schemas.microsoft.com/office/powerpoint/2010/main" val="283602256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826F61"/>
      </a:accent1>
      <a:accent2>
        <a:srgbClr val="A19C7F"/>
      </a:accent2>
      <a:accent3>
        <a:srgbClr val="9AA489"/>
      </a:accent3>
      <a:accent4>
        <a:srgbClr val="7C938B"/>
      </a:accent4>
      <a:accent5>
        <a:srgbClr val="7C7D92"/>
      </a:accent5>
      <a:accent6>
        <a:srgbClr val="897376"/>
      </a:accent6>
      <a:hlink>
        <a:srgbClr val="D29B73"/>
      </a:hlink>
      <a:folHlink>
        <a:srgbClr val="F4C5A4"/>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FF747C5C-A8E8-4833-9E55-3D08FE4E487A}"/>
    </a:ext>
  </a:extLst>
</a:theme>
</file>

<file path=docProps/app.xml><?xml version="1.0" encoding="utf-8"?>
<Properties xmlns="http://schemas.openxmlformats.org/officeDocument/2006/extended-properties" xmlns:vt="http://schemas.openxmlformats.org/officeDocument/2006/docPropsVTypes">
  <Template>TM04033929[[fn=Slate]]</Template>
  <TotalTime>2003</TotalTime>
  <Words>2569</Words>
  <Application>Microsoft Office PowerPoint</Application>
  <PresentationFormat>Widescreen</PresentationFormat>
  <Paragraphs>273</Paragraphs>
  <Slides>31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Calisto MT</vt:lpstr>
      <vt:lpstr>Trebuchet MS</vt:lpstr>
      <vt:lpstr>Wingdings 2</vt:lpstr>
      <vt:lpstr>Slate</vt:lpstr>
      <vt:lpstr>USING COTS SIMULATION TO FACILITATE A CPX</vt:lpstr>
      <vt:lpstr>BACKGROUND</vt:lpstr>
      <vt:lpstr>TRAINING OBJECTIVES</vt:lpstr>
      <vt:lpstr>EXERCISE SCENARIO</vt:lpstr>
      <vt:lpstr>WARGAME RED DRAGON</vt:lpstr>
      <vt:lpstr>PowerPoint Presentation</vt:lpstr>
      <vt:lpstr>EXERCISE CONSTRUCT </vt:lpstr>
      <vt:lpstr>EXERCISE CONSTRUCT </vt:lpstr>
      <vt:lpstr>SIMULATED FORCES</vt:lpstr>
      <vt:lpstr>SIMULATED FORCES</vt:lpstr>
      <vt:lpstr>OPERATING ENVIROMENT</vt:lpstr>
      <vt:lpstr>BATTLE PLAN</vt:lpstr>
      <vt:lpstr>SURVEILLANCE &amp; TARGET ACQUISITION PLAN</vt:lpstr>
      <vt:lpstr>BATTLE PHASES</vt:lpstr>
      <vt:lpstr>PowerPoint Presentation</vt:lpstr>
      <vt:lpstr>BG RECCE SCREEN AA2 1424 hrs</vt:lpstr>
      <vt:lpstr>A COY POSITION AA2  1424 hrs</vt:lpstr>
      <vt:lpstr>B COY POSITION AA1  1424 hrs</vt:lpstr>
      <vt:lpstr>C COY POSITION AA1  1424 hrs</vt:lpstr>
      <vt:lpstr>BG HQ 1424 hrs</vt:lpstr>
      <vt:lpstr>BG REAR AREA 1424 hrs</vt:lpstr>
      <vt:lpstr>En REECE ADVANCES AA1  1428 hrs</vt:lpstr>
      <vt:lpstr>ARTILLERY UNMASKS 1431 hrs</vt:lpstr>
      <vt:lpstr>EN COY GP ADVANCES AA1 1435 hrs</vt:lpstr>
      <vt:lpstr>B COY POSITION AA1  1446 hrs  </vt:lpstr>
      <vt:lpstr>En COY GP ADVANCES AA2  1502 hrs</vt:lpstr>
      <vt:lpstr>A COY POSITION AA1  1512 hrs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COTS SIMULATION TO FACILITATE A CPX</dc:title>
  <dc:creator>Ed Farren</dc:creator>
  <cp:lastModifiedBy>Paul</cp:lastModifiedBy>
  <cp:revision>57</cp:revision>
  <dcterms:created xsi:type="dcterms:W3CDTF">2018-03-18T14:56:09Z</dcterms:created>
  <dcterms:modified xsi:type="dcterms:W3CDTF">2018-07-23T10:55:17Z</dcterms:modified>
</cp:coreProperties>
</file>